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handoutMasterIdLst>
    <p:handoutMasterId r:id="rId3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dvent Pro Bold" panose="020B0604020202020204" charset="0"/>
      <p:regular r:id="rId32"/>
    </p:embeddedFont>
    <p:embeddedFont>
      <p:font typeface="Contrail One" panose="020B0604020202020204" charset="0"/>
      <p:regular r:id="rId33"/>
    </p:embeddedFont>
    <p:embeddedFont>
      <p:font typeface="Fira Sans Bold" panose="020B0604020202020204" charset="0"/>
      <p:regular r:id="rId34"/>
    </p:embeddedFont>
    <p:embeddedFont>
      <p:font typeface="Fira Sans Ultra-Bold" panose="020B0604020202020204" charset="0"/>
      <p:regular r:id="rId35"/>
    </p:embeddedFont>
    <p:embeddedFont>
      <p:font typeface="Gagalin" panose="020B0604020202020204" charset="0"/>
      <p:regular r:id="rId36"/>
    </p:embeddedFont>
    <p:embeddedFont>
      <p:font typeface="Georgia Pro Condensed Bold" panose="020B0604020202020204" charset="0"/>
      <p:regular r:id="rId37"/>
    </p:embeddedFont>
    <p:embeddedFont>
      <p:font typeface="Libra Serif Modern Bold" panose="020B0604020202020204" charset="0"/>
      <p:regular r:id="rId38"/>
    </p:embeddedFont>
    <p:embeddedFont>
      <p:font typeface="Proxima Nova" panose="020B0604020202020204" charset="0"/>
      <p:regular r:id="rId39"/>
    </p:embeddedFont>
    <p:embeddedFont>
      <p:font typeface="Proxima Nova Bold" panose="020B0604020202020204" charset="0"/>
      <p:regular r:id="rId40"/>
    </p:embeddedFont>
    <p:embeddedFont>
      <p:font typeface="UnifrakturMaguntia"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3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9DB9CEA-AC4F-E562-ED76-C24926C05B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149C0DE-B44A-FAEF-BD66-A0401DDB26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E0BD1B-DFB0-485B-838B-C5EEA9002473}" type="datetimeFigureOut">
              <a:rPr lang="fr-FR" smtClean="0"/>
              <a:t>28/03/2024</a:t>
            </a:fld>
            <a:endParaRPr lang="fr-FR"/>
          </a:p>
        </p:txBody>
      </p:sp>
      <p:sp>
        <p:nvSpPr>
          <p:cNvPr id="4" name="Espace réservé du pied de page 3">
            <a:extLst>
              <a:ext uri="{FF2B5EF4-FFF2-40B4-BE49-F238E27FC236}">
                <a16:creationId xmlns:a16="http://schemas.microsoft.com/office/drawing/2014/main" id="{DD736976-337E-40AE-482F-0BFB8DEEEB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A730D9C8-AF9C-9075-36C9-1BE8364DE5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8E8C57-40EC-4D3E-A759-5E42D9E39BC0}" type="slidenum">
              <a:rPr lang="fr-FR" smtClean="0"/>
              <a:t>‹#›</a:t>
            </a:fld>
            <a:endParaRPr lang="fr-FR"/>
          </a:p>
        </p:txBody>
      </p:sp>
    </p:spTree>
    <p:extLst>
      <p:ext uri="{BB962C8B-B14F-4D97-AF65-F5344CB8AC3E}">
        <p14:creationId xmlns:p14="http://schemas.microsoft.com/office/powerpoint/2010/main" val="182673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6D7DD-2BAF-4000-AA16-FB2B6C89809A}" type="datetimeFigureOut">
              <a:rPr lang="fr-FR" smtClean="0"/>
              <a:t>28/03/2024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E7017-F5F5-4391-A95F-91453DC9B0F6}" type="slidenum">
              <a:rPr lang="fr-FR" smtClean="0"/>
              <a:t>‹#›</a:t>
            </a:fld>
            <a:endParaRPr lang="fr-FR"/>
          </a:p>
        </p:txBody>
      </p:sp>
    </p:spTree>
    <p:extLst>
      <p:ext uri="{BB962C8B-B14F-4D97-AF65-F5344CB8AC3E}">
        <p14:creationId xmlns:p14="http://schemas.microsoft.com/office/powerpoint/2010/main" val="8570765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F497110-D373-4B86-A269-334547F32922}" type="datetime1">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0E3E78-A068-4BA7-8740-03CA3B5329D6}" type="datetime1">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F4BC57-FEF6-4780-810F-6885EB96B3ED}" type="datetime1">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7DD687-2718-40AE-8728-655E14B1CF79}" type="datetime1">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E2490B-27A5-48D5-9BCE-761C2545EBFE}" type="datetime1">
              <a:rPr lang="en-US" smtClean="0"/>
              <a:t>3/28/2024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2D6E11-EBF7-4BC7-9E39-9596342B80D8}" type="datetime1">
              <a:rPr lang="en-US" smtClean="0"/>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945F57-16C9-47A4-9D34-EEAAA43CD405}" type="datetime1">
              <a:rPr lang="en-US" smtClean="0"/>
              <a:t>3/28/2024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1B01C4-4BB2-4645-9C64-3E30C531C49B}" type="datetime1">
              <a:rPr lang="en-US" smtClean="0"/>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B761B-087E-487A-A07C-A4387DCAA610}" type="datetime1">
              <a:rPr lang="en-US" smtClean="0"/>
              <a:t>3/28/2024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3D0C5D-02BC-4240-88B1-1854EDC8B054}" type="datetime1">
              <a:rPr lang="en-US" smtClean="0"/>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AC8E56-4736-4684-BA08-69F47776A86A}" type="datetime1">
              <a:rPr lang="en-US" smtClean="0"/>
              <a:t>3/28/2024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956DB-89E6-48E6-9D6C-D0FA2804AC06}" type="datetime1">
              <a:rPr lang="en-US" smtClean="0"/>
              <a:t>3/28/2024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46.png"/><Relationship Id="rId4" Type="http://schemas.openxmlformats.org/officeDocument/2006/relationships/image" Target="../media/image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8.svg"/><Relationship Id="rId5" Type="http://schemas.openxmlformats.org/officeDocument/2006/relationships/image" Target="../media/image4.sv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63.png"/><Relationship Id="rId7" Type="http://schemas.openxmlformats.org/officeDocument/2006/relationships/image" Target="../media/image7.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64.png"/><Relationship Id="rId9"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7.png"/><Relationship Id="rId5" Type="http://schemas.openxmlformats.org/officeDocument/2006/relationships/image" Target="../media/image4.svg"/><Relationship Id="rId10" Type="http://schemas.openxmlformats.org/officeDocument/2006/relationships/image" Target="../media/image66.png"/><Relationship Id="rId4" Type="http://schemas.openxmlformats.org/officeDocument/2006/relationships/image" Target="../media/image3.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69.png"/><Relationship Id="rId4" Type="http://schemas.openxmlformats.org/officeDocument/2006/relationships/image" Target="../media/image3.png"/><Relationship Id="rId9"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1.png"/><Relationship Id="rId5" Type="http://schemas.openxmlformats.org/officeDocument/2006/relationships/image" Target="../media/image4.svg"/><Relationship Id="rId10" Type="http://schemas.openxmlformats.org/officeDocument/2006/relationships/image" Target="../media/image70.png"/><Relationship Id="rId4" Type="http://schemas.openxmlformats.org/officeDocument/2006/relationships/image" Target="../media/image3.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8.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6.svg"/><Relationship Id="rId7" Type="http://schemas.openxmlformats.org/officeDocument/2006/relationships/image" Target="../media/image4.sv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78.svg"/><Relationship Id="rId5" Type="http://schemas.openxmlformats.org/officeDocument/2006/relationships/image" Target="../media/image4.svg"/><Relationship Id="rId10"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3.svg"/><Relationship Id="rId5" Type="http://schemas.openxmlformats.org/officeDocument/2006/relationships/image" Target="../media/image4.sv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svg"/><Relationship Id="rId5" Type="http://schemas.openxmlformats.org/officeDocument/2006/relationships/image" Target="../media/image4.sv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2.svg"/><Relationship Id="rId5" Type="http://schemas.openxmlformats.org/officeDocument/2006/relationships/image" Target="../media/image4.sv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35.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9.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37.svg"/><Relationship Id="rId5" Type="http://schemas.openxmlformats.org/officeDocument/2006/relationships/image" Target="../media/image17.svg"/><Relationship Id="rId10" Type="http://schemas.openxmlformats.org/officeDocument/2006/relationships/image" Target="../media/image36.png"/><Relationship Id="rId4" Type="http://schemas.openxmlformats.org/officeDocument/2006/relationships/image" Target="../media/image16.png"/><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toupie.org/Dictionnaire/Ost.htm#travail" TargetMode="External"/><Relationship Id="rId7" Type="http://schemas.openxmlformats.org/officeDocument/2006/relationships/image" Target="../media/image4.svg"/><Relationship Id="rId12" Type="http://schemas.openxmlformats.org/officeDocument/2006/relationships/image" Target="../media/image41.jpeg"/><Relationship Id="rId2" Type="http://schemas.openxmlformats.org/officeDocument/2006/relationships/hyperlink" Target="https://www.toupie.org/Dictionnaire/Travail.htm"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3.png"/><Relationship Id="rId5" Type="http://schemas.openxmlformats.org/officeDocument/2006/relationships/image" Target="../media/image4.svg"/><Relationship Id="rId10" Type="http://schemas.openxmlformats.org/officeDocument/2006/relationships/image" Target="../media/image42.jpe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596961">
            <a:off x="-1432340" y="6872827"/>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714950" y="8429479"/>
            <a:ext cx="3625255" cy="4816160"/>
          </a:xfrm>
          <a:custGeom>
            <a:avLst/>
            <a:gdLst/>
            <a:ahLst/>
            <a:cxnLst/>
            <a:rect l="l" t="t" r="r" b="b"/>
            <a:pathLst>
              <a:path w="3625255" h="4816160">
                <a:moveTo>
                  <a:pt x="0" y="0"/>
                </a:moveTo>
                <a:lnTo>
                  <a:pt x="3625255" y="0"/>
                </a:lnTo>
                <a:lnTo>
                  <a:pt x="3625255" y="4816161"/>
                </a:lnTo>
                <a:lnTo>
                  <a:pt x="0" y="4816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123381">
            <a:off x="15383533" y="-370895"/>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5011">
            <a:off x="13558858" y="-1158072"/>
            <a:ext cx="2921537" cy="3881268"/>
          </a:xfrm>
          <a:custGeom>
            <a:avLst/>
            <a:gdLst/>
            <a:ahLst/>
            <a:cxnLst/>
            <a:rect l="l" t="t" r="r" b="b"/>
            <a:pathLst>
              <a:path w="2921537" h="3881268">
                <a:moveTo>
                  <a:pt x="0" y="0"/>
                </a:moveTo>
                <a:lnTo>
                  <a:pt x="2921536" y="0"/>
                </a:lnTo>
                <a:lnTo>
                  <a:pt x="2921536" y="3881269"/>
                </a:lnTo>
                <a:lnTo>
                  <a:pt x="0" y="38812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7195" y="-46973"/>
            <a:ext cx="1659071" cy="1659071"/>
          </a:xfrm>
          <a:custGeom>
            <a:avLst/>
            <a:gdLst/>
            <a:ahLst/>
            <a:cxnLst/>
            <a:rect l="l" t="t" r="r" b="b"/>
            <a:pathLst>
              <a:path w="1659071" h="1659071">
                <a:moveTo>
                  <a:pt x="0" y="0"/>
                </a:moveTo>
                <a:lnTo>
                  <a:pt x="1659070" y="0"/>
                </a:lnTo>
                <a:lnTo>
                  <a:pt x="1659070" y="1659071"/>
                </a:lnTo>
                <a:lnTo>
                  <a:pt x="0" y="1659071"/>
                </a:lnTo>
                <a:lnTo>
                  <a:pt x="0" y="0"/>
                </a:lnTo>
                <a:close/>
              </a:path>
            </a:pathLst>
          </a:custGeom>
          <a:blipFill>
            <a:blip r:embed="rId10"/>
            <a:stretch>
              <a:fillRect/>
            </a:stretch>
          </a:blipFill>
        </p:spPr>
      </p:sp>
      <p:sp>
        <p:nvSpPr>
          <p:cNvPr id="7" name="Freeform 7"/>
          <p:cNvSpPr/>
          <p:nvPr/>
        </p:nvSpPr>
        <p:spPr>
          <a:xfrm>
            <a:off x="8868470" y="3924710"/>
            <a:ext cx="7482873" cy="5809430"/>
          </a:xfrm>
          <a:custGeom>
            <a:avLst/>
            <a:gdLst/>
            <a:ahLst/>
            <a:cxnLst/>
            <a:rect l="l" t="t" r="r" b="b"/>
            <a:pathLst>
              <a:path w="7482873" h="5809430">
                <a:moveTo>
                  <a:pt x="0" y="0"/>
                </a:moveTo>
                <a:lnTo>
                  <a:pt x="7482873" y="0"/>
                </a:lnTo>
                <a:lnTo>
                  <a:pt x="7482873" y="5809430"/>
                </a:lnTo>
                <a:lnTo>
                  <a:pt x="0" y="58094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TextBox 8"/>
          <p:cNvSpPr txBox="1"/>
          <p:nvPr/>
        </p:nvSpPr>
        <p:spPr>
          <a:xfrm>
            <a:off x="1591875" y="1857955"/>
            <a:ext cx="14345458" cy="2386333"/>
          </a:xfrm>
          <a:prstGeom prst="rect">
            <a:avLst/>
          </a:prstGeom>
        </p:spPr>
        <p:txBody>
          <a:bodyPr lIns="0" tIns="0" rIns="0" bIns="0" rtlCol="0" anchor="t">
            <a:spAutoFit/>
          </a:bodyPr>
          <a:lstStyle/>
          <a:p>
            <a:pPr algn="ctr">
              <a:lnSpc>
                <a:spcPts val="9200"/>
              </a:lnSpc>
            </a:pPr>
            <a:r>
              <a:rPr lang="en-US" sz="9200" spc="92">
                <a:solidFill>
                  <a:srgbClr val="0086B3"/>
                </a:solidFill>
                <a:latin typeface="Proxima Nova Bold"/>
              </a:rPr>
              <a:t>LES FONDEMENTS ET L'ÉVOLUTION DE LA GRH </a:t>
            </a:r>
          </a:p>
        </p:txBody>
      </p:sp>
      <p:sp>
        <p:nvSpPr>
          <p:cNvPr id="9" name="TextBox 9"/>
          <p:cNvSpPr txBox="1"/>
          <p:nvPr/>
        </p:nvSpPr>
        <p:spPr>
          <a:xfrm>
            <a:off x="2005884" y="511437"/>
            <a:ext cx="2320761" cy="517263"/>
          </a:xfrm>
          <a:prstGeom prst="rect">
            <a:avLst/>
          </a:prstGeom>
        </p:spPr>
        <p:txBody>
          <a:bodyPr lIns="0" tIns="0" rIns="0" bIns="0" rtlCol="0" anchor="t">
            <a:spAutoFit/>
          </a:bodyPr>
          <a:lstStyle/>
          <a:p>
            <a:pPr>
              <a:lnSpc>
                <a:spcPts val="4237"/>
              </a:lnSpc>
              <a:spcBef>
                <a:spcPct val="0"/>
              </a:spcBef>
            </a:pPr>
            <a:r>
              <a:rPr lang="en-US" sz="3027">
                <a:solidFill>
                  <a:srgbClr val="000000"/>
                </a:solidFill>
                <a:latin typeface="Fira Sans Ultra-Bold"/>
              </a:rPr>
              <a:t>29 Mars 2024</a:t>
            </a:r>
          </a:p>
        </p:txBody>
      </p:sp>
      <p:sp>
        <p:nvSpPr>
          <p:cNvPr id="10" name="TextBox 10"/>
          <p:cNvSpPr txBox="1"/>
          <p:nvPr/>
        </p:nvSpPr>
        <p:spPr>
          <a:xfrm>
            <a:off x="2005884" y="4834837"/>
            <a:ext cx="7782186" cy="2849498"/>
          </a:xfrm>
          <a:prstGeom prst="rect">
            <a:avLst/>
          </a:prstGeom>
        </p:spPr>
        <p:txBody>
          <a:bodyPr lIns="0" tIns="0" rIns="0" bIns="0" rtlCol="0" anchor="t">
            <a:spAutoFit/>
          </a:bodyPr>
          <a:lstStyle/>
          <a:p>
            <a:pPr algn="just">
              <a:lnSpc>
                <a:spcPts val="4464"/>
              </a:lnSpc>
            </a:pPr>
            <a:r>
              <a:rPr lang="en-US" sz="3188" dirty="0" err="1">
                <a:solidFill>
                  <a:srgbClr val="0086B3"/>
                </a:solidFill>
                <a:latin typeface="Fira Sans Bold"/>
              </a:rPr>
              <a:t>Présenté</a:t>
            </a:r>
            <a:r>
              <a:rPr lang="en-US" sz="3188" dirty="0">
                <a:solidFill>
                  <a:srgbClr val="0086B3"/>
                </a:solidFill>
                <a:latin typeface="Fira Sans Bold"/>
              </a:rPr>
              <a:t> par :</a:t>
            </a:r>
          </a:p>
          <a:p>
            <a:pPr marL="688420" lvl="1" indent="-344210" algn="just">
              <a:lnSpc>
                <a:spcPts val="4464"/>
              </a:lnSpc>
              <a:buFont typeface="Arial"/>
              <a:buChar char="•"/>
            </a:pPr>
            <a:r>
              <a:rPr lang="en-US" sz="3188" dirty="0" err="1">
                <a:solidFill>
                  <a:srgbClr val="000000"/>
                </a:solidFill>
                <a:latin typeface="Fira Sans Bold"/>
              </a:rPr>
              <a:t>Birafane</a:t>
            </a:r>
            <a:r>
              <a:rPr lang="en-US" sz="3188" dirty="0">
                <a:solidFill>
                  <a:srgbClr val="000000"/>
                </a:solidFill>
                <a:latin typeface="Fira Sans Bold"/>
              </a:rPr>
              <a:t> </a:t>
            </a:r>
            <a:r>
              <a:rPr lang="en-US" sz="3188" dirty="0" err="1">
                <a:solidFill>
                  <a:srgbClr val="000000"/>
                </a:solidFill>
                <a:latin typeface="Fira Sans Bold"/>
              </a:rPr>
              <a:t>Imane</a:t>
            </a:r>
            <a:endParaRPr lang="en-US" sz="3188" dirty="0">
              <a:solidFill>
                <a:srgbClr val="000000"/>
              </a:solidFill>
              <a:latin typeface="Fira Sans Bold"/>
            </a:endParaRPr>
          </a:p>
          <a:p>
            <a:pPr marL="688420" lvl="1" indent="-344210" algn="just">
              <a:lnSpc>
                <a:spcPts val="4464"/>
              </a:lnSpc>
              <a:buFont typeface="Arial"/>
              <a:buChar char="•"/>
            </a:pPr>
            <a:r>
              <a:rPr lang="en-US" sz="3188" dirty="0">
                <a:solidFill>
                  <a:srgbClr val="000000"/>
                </a:solidFill>
                <a:latin typeface="Fira Sans Bold"/>
              </a:rPr>
              <a:t>Ed-</a:t>
            </a:r>
            <a:r>
              <a:rPr lang="en-US" sz="3188" dirty="0" err="1">
                <a:solidFill>
                  <a:srgbClr val="000000"/>
                </a:solidFill>
                <a:latin typeface="Fira Sans Bold"/>
              </a:rPr>
              <a:t>dalhi</a:t>
            </a:r>
            <a:r>
              <a:rPr lang="en-US" sz="3188" dirty="0">
                <a:solidFill>
                  <a:srgbClr val="000000"/>
                </a:solidFill>
                <a:latin typeface="Fira Sans Bold"/>
              </a:rPr>
              <a:t> </a:t>
            </a:r>
            <a:r>
              <a:rPr lang="en-US" sz="3188" dirty="0" err="1">
                <a:solidFill>
                  <a:srgbClr val="000000"/>
                </a:solidFill>
                <a:latin typeface="Fira Sans Bold"/>
              </a:rPr>
              <a:t>Nissrine</a:t>
            </a:r>
            <a:r>
              <a:rPr lang="en-US" sz="3188" dirty="0">
                <a:solidFill>
                  <a:srgbClr val="000000"/>
                </a:solidFill>
                <a:latin typeface="Fira Sans Bold"/>
              </a:rPr>
              <a:t> </a:t>
            </a:r>
          </a:p>
          <a:p>
            <a:pPr marL="688420" lvl="1" indent="-344210" algn="just">
              <a:lnSpc>
                <a:spcPts val="4464"/>
              </a:lnSpc>
              <a:buFont typeface="Arial"/>
              <a:buChar char="•"/>
            </a:pPr>
            <a:r>
              <a:rPr lang="en-US" sz="3188" dirty="0" err="1">
                <a:solidFill>
                  <a:srgbClr val="000000"/>
                </a:solidFill>
                <a:latin typeface="Fira Sans Bold"/>
              </a:rPr>
              <a:t>Lakhdar</a:t>
            </a:r>
            <a:r>
              <a:rPr lang="en-US" sz="3188" dirty="0">
                <a:solidFill>
                  <a:srgbClr val="000000"/>
                </a:solidFill>
                <a:latin typeface="Fira Sans Bold"/>
              </a:rPr>
              <a:t> Aya </a:t>
            </a:r>
          </a:p>
          <a:p>
            <a:pPr marL="0" lvl="0" indent="0" algn="just">
              <a:lnSpc>
                <a:spcPts val="4464"/>
              </a:lnSpc>
              <a:spcBef>
                <a:spcPct val="0"/>
              </a:spcBef>
            </a:pPr>
            <a:r>
              <a:rPr lang="en-US" sz="3188" dirty="0">
                <a:solidFill>
                  <a:srgbClr val="00607F"/>
                </a:solidFill>
                <a:latin typeface="Fira Sans Bold"/>
              </a:rPr>
              <a:t> 1_INDIA&amp;SD</a:t>
            </a:r>
          </a:p>
        </p:txBody>
      </p:sp>
      <p:sp>
        <p:nvSpPr>
          <p:cNvPr id="14" name="Espace réservé du numéro de diapositive 13">
            <a:extLst>
              <a:ext uri="{FF2B5EF4-FFF2-40B4-BE49-F238E27FC236}">
                <a16:creationId xmlns:a16="http://schemas.microsoft.com/office/drawing/2014/main" id="{B68EC1F9-DFBF-D219-347E-2DC9850F64FC}"/>
              </a:ext>
            </a:extLst>
          </p:cNvPr>
          <p:cNvSpPr>
            <a:spLocks noGrp="1"/>
          </p:cNvSpPr>
          <p:nvPr>
            <p:ph type="sldNum" sz="quarter" idx="12"/>
          </p:nvPr>
        </p:nvSpPr>
        <p:spPr>
          <a:xfrm>
            <a:off x="15905859" y="9551577"/>
            <a:ext cx="2133600" cy="365125"/>
          </a:xfrm>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56905">
            <a:off x="15474752" y="-385440"/>
            <a:ext cx="3832752" cy="3962431"/>
          </a:xfrm>
          <a:custGeom>
            <a:avLst/>
            <a:gdLst/>
            <a:ahLst/>
            <a:cxnLst/>
            <a:rect l="l" t="t" r="r" b="b"/>
            <a:pathLst>
              <a:path w="3832752" h="3962431">
                <a:moveTo>
                  <a:pt x="0" y="0"/>
                </a:moveTo>
                <a:lnTo>
                  <a:pt x="3832752" y="0"/>
                </a:lnTo>
                <a:lnTo>
                  <a:pt x="3832752" y="3962431"/>
                </a:lnTo>
                <a:lnTo>
                  <a:pt x="0" y="3962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5011">
            <a:off x="14430016" y="-1158466"/>
            <a:ext cx="2831272" cy="3761351"/>
          </a:xfrm>
          <a:custGeom>
            <a:avLst/>
            <a:gdLst/>
            <a:ahLst/>
            <a:cxnLst/>
            <a:rect l="l" t="t" r="r" b="b"/>
            <a:pathLst>
              <a:path w="2831272" h="3761351">
                <a:moveTo>
                  <a:pt x="0" y="0"/>
                </a:moveTo>
                <a:lnTo>
                  <a:pt x="2831272" y="0"/>
                </a:lnTo>
                <a:lnTo>
                  <a:pt x="2831272" y="3761352"/>
                </a:lnTo>
                <a:lnTo>
                  <a:pt x="0" y="3761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0528235" y="2689072"/>
            <a:ext cx="7360480" cy="6569228"/>
          </a:xfrm>
          <a:custGeom>
            <a:avLst/>
            <a:gdLst/>
            <a:ahLst/>
            <a:cxnLst/>
            <a:rect l="l" t="t" r="r" b="b"/>
            <a:pathLst>
              <a:path w="7360480" h="6569228">
                <a:moveTo>
                  <a:pt x="0" y="0"/>
                </a:moveTo>
                <a:lnTo>
                  <a:pt x="7360480" y="0"/>
                </a:lnTo>
                <a:lnTo>
                  <a:pt x="7360480" y="6569228"/>
                </a:lnTo>
                <a:lnTo>
                  <a:pt x="0" y="6569228"/>
                </a:lnTo>
                <a:lnTo>
                  <a:pt x="0" y="0"/>
                </a:lnTo>
                <a:close/>
              </a:path>
            </a:pathLst>
          </a:custGeom>
          <a:blipFill>
            <a:blip r:embed="rId10"/>
            <a:stretch>
              <a:fillRect/>
            </a:stretch>
          </a:blipFill>
        </p:spPr>
      </p:sp>
      <p:sp>
        <p:nvSpPr>
          <p:cNvPr id="7" name="TextBox 7"/>
          <p:cNvSpPr txBox="1"/>
          <p:nvPr/>
        </p:nvSpPr>
        <p:spPr>
          <a:xfrm>
            <a:off x="1568229" y="2660497"/>
            <a:ext cx="8960007" cy="4754245"/>
          </a:xfrm>
          <a:prstGeom prst="rect">
            <a:avLst/>
          </a:prstGeom>
        </p:spPr>
        <p:txBody>
          <a:bodyPr lIns="0" tIns="0" rIns="0" bIns="0" rtlCol="0" anchor="t">
            <a:spAutoFit/>
          </a:bodyPr>
          <a:lstStyle/>
          <a:p>
            <a:pPr>
              <a:lnSpc>
                <a:spcPts val="3769"/>
              </a:lnSpc>
            </a:pPr>
            <a:r>
              <a:rPr lang="en-US" sz="2899" dirty="0">
                <a:solidFill>
                  <a:srgbClr val="1F294C"/>
                </a:solidFill>
                <a:latin typeface="Proxima Nova Bold"/>
              </a:rPr>
              <a:t>À </a:t>
            </a:r>
            <a:r>
              <a:rPr lang="en-US" sz="2899" dirty="0" err="1">
                <a:solidFill>
                  <a:srgbClr val="1F294C"/>
                </a:solidFill>
                <a:latin typeface="Proxima Nova Bold"/>
              </a:rPr>
              <a:t>mesure</a:t>
            </a:r>
            <a:r>
              <a:rPr lang="en-US" sz="2899" dirty="0">
                <a:solidFill>
                  <a:srgbClr val="1F294C"/>
                </a:solidFill>
                <a:latin typeface="Proxima Nova Bold"/>
              </a:rPr>
              <a:t> que les industries se </a:t>
            </a:r>
            <a:r>
              <a:rPr lang="en-US" sz="2899" dirty="0" err="1">
                <a:solidFill>
                  <a:srgbClr val="1F294C"/>
                </a:solidFill>
                <a:latin typeface="Proxima Nova Bold"/>
              </a:rPr>
              <a:t>développaient</a:t>
            </a:r>
            <a:r>
              <a:rPr lang="en-US" sz="2899" dirty="0">
                <a:solidFill>
                  <a:srgbClr val="1F294C"/>
                </a:solidFill>
                <a:latin typeface="Proxima Nova Bold"/>
              </a:rPr>
              <a:t>, les </a:t>
            </a:r>
            <a:r>
              <a:rPr lang="en-US" sz="2899" dirty="0" err="1">
                <a:solidFill>
                  <a:srgbClr val="1F294C"/>
                </a:solidFill>
                <a:latin typeface="Proxima Nova Bold"/>
              </a:rPr>
              <a:t>travailleurs</a:t>
            </a:r>
            <a:r>
              <a:rPr lang="en-US" sz="2899" dirty="0">
                <a:solidFill>
                  <a:srgbClr val="1F294C"/>
                </a:solidFill>
                <a:latin typeface="Proxima Nova Bold"/>
              </a:rPr>
              <a:t> se sont </a:t>
            </a:r>
            <a:r>
              <a:rPr lang="en-US" sz="2899" dirty="0" err="1">
                <a:solidFill>
                  <a:srgbClr val="1F294C"/>
                </a:solidFill>
                <a:latin typeface="Proxima Nova Bold"/>
              </a:rPr>
              <a:t>organisés</a:t>
            </a:r>
            <a:r>
              <a:rPr lang="en-US" sz="2899" dirty="0">
                <a:solidFill>
                  <a:srgbClr val="1F294C"/>
                </a:solidFill>
                <a:latin typeface="Proxima Nova Bold"/>
              </a:rPr>
              <a:t> </a:t>
            </a:r>
            <a:r>
              <a:rPr lang="en-US" sz="2899" dirty="0" err="1">
                <a:solidFill>
                  <a:srgbClr val="1F294C"/>
                </a:solidFill>
                <a:latin typeface="Proxima Nova Bold"/>
              </a:rPr>
              <a:t>en</a:t>
            </a:r>
            <a:r>
              <a:rPr lang="en-US" sz="2899" dirty="0">
                <a:solidFill>
                  <a:srgbClr val="1F294C"/>
                </a:solidFill>
                <a:latin typeface="Proxima Nova Bold"/>
              </a:rPr>
              <a:t> </a:t>
            </a:r>
            <a:r>
              <a:rPr lang="en-US" sz="2899" dirty="0" err="1">
                <a:solidFill>
                  <a:srgbClr val="1F294C"/>
                </a:solidFill>
                <a:latin typeface="Proxima Nova Bold"/>
              </a:rPr>
              <a:t>syndicats</a:t>
            </a:r>
            <a:r>
              <a:rPr lang="en-US" sz="2899" dirty="0">
                <a:solidFill>
                  <a:srgbClr val="1F294C"/>
                </a:solidFill>
                <a:latin typeface="Proxima Nova Bold"/>
              </a:rPr>
              <a:t> pour </a:t>
            </a:r>
            <a:r>
              <a:rPr lang="en-US" sz="2899" dirty="0" err="1">
                <a:solidFill>
                  <a:srgbClr val="1F294C"/>
                </a:solidFill>
                <a:latin typeface="Proxima Nova Bold"/>
              </a:rPr>
              <a:t>revendiquer</a:t>
            </a:r>
            <a:r>
              <a:rPr lang="en-US" sz="2899" dirty="0">
                <a:solidFill>
                  <a:srgbClr val="1F294C"/>
                </a:solidFill>
                <a:latin typeface="Proxima Nova Bold"/>
              </a:rPr>
              <a:t> de </a:t>
            </a:r>
            <a:r>
              <a:rPr lang="en-US" sz="2899" dirty="0" err="1">
                <a:solidFill>
                  <a:srgbClr val="1F294C"/>
                </a:solidFill>
                <a:latin typeface="Proxima Nova Bold"/>
              </a:rPr>
              <a:t>meilleures</a:t>
            </a:r>
            <a:r>
              <a:rPr lang="en-US" sz="2899" dirty="0">
                <a:solidFill>
                  <a:srgbClr val="1F294C"/>
                </a:solidFill>
                <a:latin typeface="Proxima Nova Bold"/>
              </a:rPr>
              <a:t> conditions de travail et </a:t>
            </a:r>
            <a:r>
              <a:rPr lang="en-US" sz="2899" dirty="0" err="1">
                <a:solidFill>
                  <a:srgbClr val="1F294C"/>
                </a:solidFill>
                <a:latin typeface="Proxima Nova Bold"/>
              </a:rPr>
              <a:t>une</a:t>
            </a:r>
            <a:r>
              <a:rPr lang="en-US" sz="2899" dirty="0">
                <a:solidFill>
                  <a:srgbClr val="1F294C"/>
                </a:solidFill>
                <a:latin typeface="Proxima Nova Bold"/>
              </a:rPr>
              <a:t> plus </a:t>
            </a:r>
            <a:r>
              <a:rPr lang="en-US" sz="2899" dirty="0" err="1">
                <a:solidFill>
                  <a:srgbClr val="1F294C"/>
                </a:solidFill>
                <a:latin typeface="Proxima Nova Bold"/>
              </a:rPr>
              <a:t>grande</a:t>
            </a:r>
            <a:r>
              <a:rPr lang="en-US" sz="2899" dirty="0">
                <a:solidFill>
                  <a:srgbClr val="1F294C"/>
                </a:solidFill>
                <a:latin typeface="Proxima Nova Bold"/>
              </a:rPr>
              <a:t> protection </a:t>
            </a:r>
            <a:r>
              <a:rPr lang="en-US" sz="2899" dirty="0" err="1">
                <a:solidFill>
                  <a:srgbClr val="1F294C"/>
                </a:solidFill>
                <a:latin typeface="Proxima Nova Bold"/>
              </a:rPr>
              <a:t>sociale</a:t>
            </a:r>
            <a:r>
              <a:rPr lang="en-US" sz="2899" dirty="0">
                <a:solidFill>
                  <a:srgbClr val="1F294C"/>
                </a:solidFill>
                <a:latin typeface="Proxima Nova Bold"/>
              </a:rPr>
              <a:t>. </a:t>
            </a:r>
            <a:r>
              <a:rPr lang="en-US" sz="2899" dirty="0" err="1">
                <a:solidFill>
                  <a:srgbClr val="1F294C"/>
                </a:solidFill>
                <a:latin typeface="Proxima Nova Bold"/>
              </a:rPr>
              <a:t>Cette</a:t>
            </a:r>
            <a:r>
              <a:rPr lang="en-US" sz="2899" dirty="0">
                <a:solidFill>
                  <a:srgbClr val="1F294C"/>
                </a:solidFill>
                <a:latin typeface="Proxima Nova Bold"/>
              </a:rPr>
              <a:t> </a:t>
            </a:r>
            <a:r>
              <a:rPr lang="en-US" sz="2899" dirty="0" err="1">
                <a:solidFill>
                  <a:srgbClr val="1F294C"/>
                </a:solidFill>
                <a:latin typeface="Proxima Nova Bold"/>
              </a:rPr>
              <a:t>période</a:t>
            </a:r>
            <a:r>
              <a:rPr lang="en-US" sz="2899" dirty="0">
                <a:solidFill>
                  <a:srgbClr val="1F294C"/>
                </a:solidFill>
                <a:latin typeface="Proxima Nova Bold"/>
              </a:rPr>
              <a:t> a vu </a:t>
            </a:r>
            <a:r>
              <a:rPr lang="en-US" sz="2899" dirty="0" err="1">
                <a:solidFill>
                  <a:srgbClr val="1F294C"/>
                </a:solidFill>
                <a:latin typeface="Proxima Nova Bold"/>
              </a:rPr>
              <a:t>l'émergence</a:t>
            </a:r>
            <a:r>
              <a:rPr lang="en-US" sz="2899" dirty="0">
                <a:solidFill>
                  <a:srgbClr val="1F294C"/>
                </a:solidFill>
                <a:latin typeface="Proxima Nova Bold"/>
              </a:rPr>
              <a:t> de </a:t>
            </a:r>
            <a:r>
              <a:rPr lang="en-US" sz="2899" dirty="0" err="1">
                <a:solidFill>
                  <a:srgbClr val="1F294C"/>
                </a:solidFill>
                <a:latin typeface="Proxima Nova Bold"/>
              </a:rPr>
              <a:t>l'approche</a:t>
            </a:r>
            <a:r>
              <a:rPr lang="en-US" sz="2899" dirty="0">
                <a:solidFill>
                  <a:srgbClr val="1F294C"/>
                </a:solidFill>
                <a:latin typeface="Proxima Nova Bold"/>
              </a:rPr>
              <a:t> </a:t>
            </a:r>
            <a:r>
              <a:rPr lang="en-US" sz="2899" dirty="0" err="1">
                <a:solidFill>
                  <a:srgbClr val="1F294C"/>
                </a:solidFill>
                <a:latin typeface="Proxima Nova Bold"/>
              </a:rPr>
              <a:t>institutionnelle</a:t>
            </a:r>
            <a:r>
              <a:rPr lang="en-US" sz="2899" dirty="0">
                <a:solidFill>
                  <a:srgbClr val="1F294C"/>
                </a:solidFill>
                <a:latin typeface="Proxima Nova Bold"/>
              </a:rPr>
              <a:t> de la gestion des </a:t>
            </a:r>
            <a:r>
              <a:rPr lang="en-US" sz="2899" dirty="0" err="1">
                <a:solidFill>
                  <a:srgbClr val="1F294C"/>
                </a:solidFill>
                <a:latin typeface="Proxima Nova Bold"/>
              </a:rPr>
              <a:t>ressources</a:t>
            </a:r>
            <a:r>
              <a:rPr lang="en-US" sz="2899" dirty="0">
                <a:solidFill>
                  <a:srgbClr val="1F294C"/>
                </a:solidFill>
                <a:latin typeface="Proxima Nova Bold"/>
              </a:rPr>
              <a:t> </a:t>
            </a:r>
            <a:r>
              <a:rPr lang="en-US" sz="2899" dirty="0" err="1">
                <a:solidFill>
                  <a:srgbClr val="1F294C"/>
                </a:solidFill>
                <a:latin typeface="Proxima Nova Bold"/>
              </a:rPr>
              <a:t>humaines</a:t>
            </a:r>
            <a:r>
              <a:rPr lang="en-US" sz="2899" dirty="0">
                <a:solidFill>
                  <a:srgbClr val="1F294C"/>
                </a:solidFill>
                <a:latin typeface="Proxima Nova Bold"/>
              </a:rPr>
              <a:t>.</a:t>
            </a:r>
          </a:p>
          <a:p>
            <a:pPr>
              <a:lnSpc>
                <a:spcPts val="3769"/>
              </a:lnSpc>
            </a:pPr>
            <a:r>
              <a:rPr lang="en-US" sz="2899" dirty="0">
                <a:solidFill>
                  <a:srgbClr val="1F294C"/>
                </a:solidFill>
                <a:latin typeface="Proxima Nova Bold"/>
              </a:rPr>
              <a:t> Les </a:t>
            </a:r>
            <a:r>
              <a:rPr lang="en-US" sz="2899" dirty="0" err="1">
                <a:solidFill>
                  <a:srgbClr val="1F294C"/>
                </a:solidFill>
                <a:latin typeface="Proxima Nova Bold"/>
              </a:rPr>
              <a:t>lois</a:t>
            </a:r>
            <a:r>
              <a:rPr lang="en-US" sz="2899" dirty="0">
                <a:solidFill>
                  <a:srgbClr val="1F294C"/>
                </a:solidFill>
                <a:latin typeface="Proxima Nova Bold"/>
              </a:rPr>
              <a:t> </a:t>
            </a:r>
            <a:r>
              <a:rPr lang="en-US" sz="2899" dirty="0" err="1">
                <a:solidFill>
                  <a:srgbClr val="1F294C"/>
                </a:solidFill>
                <a:latin typeface="Proxima Nova Bold"/>
              </a:rPr>
              <a:t>sociales</a:t>
            </a:r>
            <a:r>
              <a:rPr lang="en-US" sz="2899" dirty="0">
                <a:solidFill>
                  <a:srgbClr val="1F294C"/>
                </a:solidFill>
                <a:latin typeface="Proxima Nova Bold"/>
              </a:rPr>
              <a:t> et les </a:t>
            </a:r>
            <a:r>
              <a:rPr lang="en-US" sz="2899" dirty="0" err="1">
                <a:solidFill>
                  <a:srgbClr val="1F294C"/>
                </a:solidFill>
                <a:latin typeface="Proxima Nova Bold"/>
              </a:rPr>
              <a:t>réglementations</a:t>
            </a:r>
            <a:r>
              <a:rPr lang="en-US" sz="2899" dirty="0">
                <a:solidFill>
                  <a:srgbClr val="1F294C"/>
                </a:solidFill>
                <a:latin typeface="Proxima Nova Bold"/>
              </a:rPr>
              <a:t> </a:t>
            </a:r>
            <a:r>
              <a:rPr lang="en-US" sz="2899" dirty="0" err="1">
                <a:solidFill>
                  <a:srgbClr val="1F294C"/>
                </a:solidFill>
                <a:latin typeface="Proxima Nova Bold"/>
              </a:rPr>
              <a:t>gouvernementales</a:t>
            </a:r>
            <a:r>
              <a:rPr lang="en-US" sz="2899" dirty="0">
                <a:solidFill>
                  <a:srgbClr val="1F294C"/>
                </a:solidFill>
                <a:latin typeface="Proxima Nova Bold"/>
              </a:rPr>
              <a:t> sont </a:t>
            </a:r>
            <a:r>
              <a:rPr lang="en-US" sz="2899" dirty="0" err="1">
                <a:solidFill>
                  <a:srgbClr val="1F294C"/>
                </a:solidFill>
                <a:latin typeface="Proxima Nova Bold"/>
              </a:rPr>
              <a:t>devenues</a:t>
            </a:r>
            <a:r>
              <a:rPr lang="en-US" sz="2899" dirty="0">
                <a:solidFill>
                  <a:srgbClr val="1F294C"/>
                </a:solidFill>
                <a:latin typeface="Proxima Nova Bold"/>
              </a:rPr>
              <a:t> de plus </a:t>
            </a:r>
            <a:r>
              <a:rPr lang="en-US" sz="2899" dirty="0" err="1">
                <a:solidFill>
                  <a:srgbClr val="1F294C"/>
                </a:solidFill>
                <a:latin typeface="Proxima Nova Bold"/>
              </a:rPr>
              <a:t>en</a:t>
            </a:r>
            <a:r>
              <a:rPr lang="en-US" sz="2899" dirty="0">
                <a:solidFill>
                  <a:srgbClr val="1F294C"/>
                </a:solidFill>
                <a:latin typeface="Proxima Nova Bold"/>
              </a:rPr>
              <a:t> plus </a:t>
            </a:r>
            <a:r>
              <a:rPr lang="en-US" sz="2899" dirty="0" err="1">
                <a:solidFill>
                  <a:srgbClr val="1F294C"/>
                </a:solidFill>
                <a:latin typeface="Proxima Nova Bold"/>
              </a:rPr>
              <a:t>importantes</a:t>
            </a:r>
            <a:r>
              <a:rPr lang="en-US" sz="2899" dirty="0">
                <a:solidFill>
                  <a:srgbClr val="1F294C"/>
                </a:solidFill>
                <a:latin typeface="Proxima Nova Bold"/>
              </a:rPr>
              <a:t> pour </a:t>
            </a:r>
            <a:r>
              <a:rPr lang="en-US" sz="2899" dirty="0" err="1">
                <a:solidFill>
                  <a:srgbClr val="1F294C"/>
                </a:solidFill>
                <a:latin typeface="Proxima Nova Bold"/>
              </a:rPr>
              <a:t>encadrer</a:t>
            </a:r>
            <a:r>
              <a:rPr lang="en-US" sz="2899" dirty="0">
                <a:solidFill>
                  <a:srgbClr val="1F294C"/>
                </a:solidFill>
                <a:latin typeface="Proxima Nova Bold"/>
              </a:rPr>
              <a:t> les relations de travail et </a:t>
            </a:r>
            <a:r>
              <a:rPr lang="en-US" sz="2899" dirty="0" err="1">
                <a:solidFill>
                  <a:srgbClr val="1F294C"/>
                </a:solidFill>
                <a:latin typeface="Proxima Nova Bold"/>
              </a:rPr>
              <a:t>garantir</a:t>
            </a:r>
            <a:r>
              <a:rPr lang="en-US" sz="2899" dirty="0">
                <a:solidFill>
                  <a:srgbClr val="1F294C"/>
                </a:solidFill>
                <a:latin typeface="Proxima Nova Bold"/>
              </a:rPr>
              <a:t> les droits des </a:t>
            </a:r>
            <a:r>
              <a:rPr lang="en-US" sz="2899" dirty="0" err="1">
                <a:solidFill>
                  <a:srgbClr val="1F294C"/>
                </a:solidFill>
                <a:latin typeface="Proxima Nova Bold"/>
              </a:rPr>
              <a:t>travailleurs</a:t>
            </a:r>
            <a:r>
              <a:rPr lang="en-US" sz="2899" dirty="0">
                <a:solidFill>
                  <a:srgbClr val="1F294C"/>
                </a:solidFill>
                <a:latin typeface="Proxima Nova Bold"/>
              </a:rPr>
              <a:t>.</a:t>
            </a:r>
          </a:p>
        </p:txBody>
      </p:sp>
      <p:sp>
        <p:nvSpPr>
          <p:cNvPr id="8" name="TextBox 8"/>
          <p:cNvSpPr txBox="1"/>
          <p:nvPr/>
        </p:nvSpPr>
        <p:spPr>
          <a:xfrm>
            <a:off x="1028700" y="1148101"/>
            <a:ext cx="10724644" cy="895350"/>
          </a:xfrm>
          <a:prstGeom prst="rect">
            <a:avLst/>
          </a:prstGeom>
        </p:spPr>
        <p:txBody>
          <a:bodyPr lIns="0" tIns="0" rIns="0" bIns="0" rtlCol="0" anchor="t">
            <a:spAutoFit/>
          </a:bodyPr>
          <a:lstStyle/>
          <a:p>
            <a:pPr>
              <a:lnSpc>
                <a:spcPts val="3599"/>
              </a:lnSpc>
            </a:pPr>
            <a:r>
              <a:rPr lang="en-US" sz="2999" spc="29">
                <a:solidFill>
                  <a:srgbClr val="E66634"/>
                </a:solidFill>
                <a:latin typeface="Gagalin"/>
              </a:rPr>
              <a:t>L'APPROCHE INSTITUTIONNELLE OU L'ÉMERGENCE DES SYNDICATS ET DU DROIT DU TRAVAIL</a:t>
            </a:r>
          </a:p>
        </p:txBody>
      </p:sp>
      <p:sp>
        <p:nvSpPr>
          <p:cNvPr id="12" name="Espace réservé du numéro de diapositive 11">
            <a:extLst>
              <a:ext uri="{FF2B5EF4-FFF2-40B4-BE49-F238E27FC236}">
                <a16:creationId xmlns:a16="http://schemas.microsoft.com/office/drawing/2014/main" id="{DC1ABA42-723C-E1DF-7EDE-101A821F6FFE}"/>
              </a:ext>
            </a:extLst>
          </p:cNvPr>
          <p:cNvSpPr>
            <a:spLocks noGrp="1"/>
          </p:cNvSpPr>
          <p:nvPr>
            <p:ph type="sldNum" sz="quarter" idx="12"/>
          </p:nvPr>
        </p:nvSpPr>
        <p:spPr>
          <a:xfrm>
            <a:off x="15755115" y="9536555"/>
            <a:ext cx="2133600" cy="365125"/>
          </a:xfrm>
        </p:spPr>
        <p:txBody>
          <a:bodyPr/>
          <a:lstStyle/>
          <a:p>
            <a:fld id="{B6F15528-21DE-4FAA-801E-634DDDAF4B2B}" type="slidenum">
              <a:rPr lang="en-US" sz="4000" smtClean="0">
                <a:solidFill>
                  <a:schemeClr val="tx1"/>
                </a:solidFill>
              </a:rPr>
              <a:pPr/>
              <a:t>10</a:t>
            </a:fld>
            <a:endParaRPr lang="en-US" sz="4000"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9956905">
            <a:off x="15474752" y="-385440"/>
            <a:ext cx="3832752" cy="3962431"/>
          </a:xfrm>
          <a:custGeom>
            <a:avLst/>
            <a:gdLst/>
            <a:ahLst/>
            <a:cxnLst/>
            <a:rect l="l" t="t" r="r" b="b"/>
            <a:pathLst>
              <a:path w="3832752" h="3962431">
                <a:moveTo>
                  <a:pt x="0" y="0"/>
                </a:moveTo>
                <a:lnTo>
                  <a:pt x="3832752" y="0"/>
                </a:lnTo>
                <a:lnTo>
                  <a:pt x="3832752" y="3962431"/>
                </a:lnTo>
                <a:lnTo>
                  <a:pt x="0" y="3962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5011">
            <a:off x="14430016" y="-1158466"/>
            <a:ext cx="2831272" cy="3761351"/>
          </a:xfrm>
          <a:custGeom>
            <a:avLst/>
            <a:gdLst/>
            <a:ahLst/>
            <a:cxnLst/>
            <a:rect l="l" t="t" r="r" b="b"/>
            <a:pathLst>
              <a:path w="2831272" h="3761351">
                <a:moveTo>
                  <a:pt x="0" y="0"/>
                </a:moveTo>
                <a:lnTo>
                  <a:pt x="2831272" y="0"/>
                </a:lnTo>
                <a:lnTo>
                  <a:pt x="2831272" y="3761352"/>
                </a:lnTo>
                <a:lnTo>
                  <a:pt x="0" y="37613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549822" y="2899557"/>
            <a:ext cx="8066092" cy="3325495"/>
          </a:xfrm>
          <a:prstGeom prst="rect">
            <a:avLst/>
          </a:prstGeom>
        </p:spPr>
        <p:txBody>
          <a:bodyPr lIns="0" tIns="0" rIns="0" bIns="0" rtlCol="0" anchor="t">
            <a:spAutoFit/>
          </a:bodyPr>
          <a:lstStyle/>
          <a:p>
            <a:pPr>
              <a:lnSpc>
                <a:spcPts val="3769"/>
              </a:lnSpc>
            </a:pPr>
            <a:r>
              <a:rPr lang="en-US" sz="2899">
                <a:solidFill>
                  <a:srgbClr val="1F294C"/>
                </a:solidFill>
                <a:latin typeface="Proxima Nova Bold"/>
              </a:rPr>
              <a:t>À partir des années 1990, la fonction RH est devenue stratégique pour les organisations, en raison de changements économiques, sociaux et technologiques majeurs. Les RH sont désormais considérées comme un levier de compétitivité et de performance organisationnelle.</a:t>
            </a:r>
          </a:p>
        </p:txBody>
      </p:sp>
      <p:sp>
        <p:nvSpPr>
          <p:cNvPr id="7" name="TextBox 7"/>
          <p:cNvSpPr txBox="1"/>
          <p:nvPr/>
        </p:nvSpPr>
        <p:spPr>
          <a:xfrm>
            <a:off x="1028700" y="1148101"/>
            <a:ext cx="10724644" cy="895350"/>
          </a:xfrm>
          <a:prstGeom prst="rect">
            <a:avLst/>
          </a:prstGeom>
        </p:spPr>
        <p:txBody>
          <a:bodyPr lIns="0" tIns="0" rIns="0" bIns="0" rtlCol="0" anchor="t">
            <a:spAutoFit/>
          </a:bodyPr>
          <a:lstStyle/>
          <a:p>
            <a:pPr>
              <a:lnSpc>
                <a:spcPts val="3599"/>
              </a:lnSpc>
            </a:pPr>
            <a:r>
              <a:rPr lang="en-US" sz="2999" spc="29" dirty="0">
                <a:solidFill>
                  <a:srgbClr val="E66634"/>
                </a:solidFill>
                <a:latin typeface="Gagalin"/>
              </a:rPr>
              <a:t>L'ÉVOLUTION VERS LA FONCTION STRATÉGIQUE DES RESSOURCES HUMAINES :</a:t>
            </a:r>
          </a:p>
        </p:txBody>
      </p:sp>
      <p:sp>
        <p:nvSpPr>
          <p:cNvPr id="8" name="Freeform 8"/>
          <p:cNvSpPr/>
          <p:nvPr/>
        </p:nvSpPr>
        <p:spPr>
          <a:xfrm>
            <a:off x="11753344" y="2689072"/>
            <a:ext cx="3493961" cy="5732432"/>
          </a:xfrm>
          <a:custGeom>
            <a:avLst/>
            <a:gdLst/>
            <a:ahLst/>
            <a:cxnLst/>
            <a:rect l="l" t="t" r="r" b="b"/>
            <a:pathLst>
              <a:path w="3493961" h="5732432">
                <a:moveTo>
                  <a:pt x="0" y="0"/>
                </a:moveTo>
                <a:lnTo>
                  <a:pt x="3493961" y="0"/>
                </a:lnTo>
                <a:lnTo>
                  <a:pt x="3493961" y="5732432"/>
                </a:lnTo>
                <a:lnTo>
                  <a:pt x="0" y="5732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Espace réservé du numéro de diapositive 11">
            <a:extLst>
              <a:ext uri="{FF2B5EF4-FFF2-40B4-BE49-F238E27FC236}">
                <a16:creationId xmlns:a16="http://schemas.microsoft.com/office/drawing/2014/main" id="{C2DECC48-BB9F-499A-2C58-1B374461D125}"/>
              </a:ext>
            </a:extLst>
          </p:cNvPr>
          <p:cNvSpPr>
            <a:spLocks noGrp="1"/>
          </p:cNvSpPr>
          <p:nvPr>
            <p:ph type="sldNum" sz="quarter" idx="12"/>
          </p:nvPr>
        </p:nvSpPr>
        <p:spPr>
          <a:xfrm>
            <a:off x="15755115" y="9563100"/>
            <a:ext cx="2133600" cy="365125"/>
          </a:xfrm>
        </p:spPr>
        <p:txBody>
          <a:bodyPr/>
          <a:lstStyle/>
          <a:p>
            <a:fld id="{B6F15528-21DE-4FAA-801E-634DDDAF4B2B}" type="slidenum">
              <a:rPr lang="en-US" sz="4000" smtClean="0">
                <a:solidFill>
                  <a:schemeClr val="tx1"/>
                </a:solidFill>
              </a:rPr>
              <a:pPr/>
              <a:t>11</a:t>
            </a:fld>
            <a:endParaRPr lang="en-US" sz="400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rot="4596961">
            <a:off x="-1406027" y="6709320"/>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123381">
            <a:off x="15547033" y="-668114"/>
            <a:ext cx="3876074" cy="4007220"/>
          </a:xfrm>
          <a:custGeom>
            <a:avLst/>
            <a:gdLst/>
            <a:ahLst/>
            <a:cxnLst/>
            <a:rect l="l" t="t" r="r" b="b"/>
            <a:pathLst>
              <a:path w="3876074" h="4007220">
                <a:moveTo>
                  <a:pt x="0" y="0"/>
                </a:moveTo>
                <a:lnTo>
                  <a:pt x="3876075" y="0"/>
                </a:lnTo>
                <a:lnTo>
                  <a:pt x="3876075" y="4007220"/>
                </a:lnTo>
                <a:lnTo>
                  <a:pt x="0" y="40072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560293">
            <a:off x="14240364" y="-1393983"/>
            <a:ext cx="2725288" cy="3620552"/>
          </a:xfrm>
          <a:custGeom>
            <a:avLst/>
            <a:gdLst/>
            <a:ahLst/>
            <a:cxnLst/>
            <a:rect l="l" t="t" r="r" b="b"/>
            <a:pathLst>
              <a:path w="2725288" h="3620552">
                <a:moveTo>
                  <a:pt x="0" y="0"/>
                </a:moveTo>
                <a:lnTo>
                  <a:pt x="2725288" y="0"/>
                </a:lnTo>
                <a:lnTo>
                  <a:pt x="2725288"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972050" y="-8020042"/>
            <a:ext cx="24417979" cy="21635512"/>
          </a:xfrm>
          <a:custGeom>
            <a:avLst/>
            <a:gdLst/>
            <a:ahLst/>
            <a:cxnLst/>
            <a:rect l="l" t="t" r="r" b="b"/>
            <a:pathLst>
              <a:path w="24417979" h="21635512">
                <a:moveTo>
                  <a:pt x="0" y="0"/>
                </a:moveTo>
                <a:lnTo>
                  <a:pt x="24417980" y="0"/>
                </a:lnTo>
                <a:lnTo>
                  <a:pt x="24417980" y="21635513"/>
                </a:lnTo>
                <a:lnTo>
                  <a:pt x="0" y="21635513"/>
                </a:lnTo>
                <a:lnTo>
                  <a:pt x="0" y="0"/>
                </a:lnTo>
                <a:close/>
              </a:path>
            </a:pathLst>
          </a:custGeom>
          <a:blipFill>
            <a:blip r:embed="rId10">
              <a:alphaModFix amt="43000"/>
            </a:blip>
            <a:stretch>
              <a:fillRect t="-16291" b="-16291"/>
            </a:stretch>
          </a:blipFill>
          <a:ln cap="sq">
            <a:noFill/>
            <a:prstDash val="solid"/>
            <a:miter/>
          </a:ln>
        </p:spPr>
      </p:sp>
      <p:grpSp>
        <p:nvGrpSpPr>
          <p:cNvPr id="7" name="Group 7"/>
          <p:cNvGrpSpPr/>
          <p:nvPr/>
        </p:nvGrpSpPr>
        <p:grpSpPr>
          <a:xfrm>
            <a:off x="788652" y="3577585"/>
            <a:ext cx="21055501" cy="5318434"/>
            <a:chOff x="0" y="0"/>
            <a:chExt cx="28074001" cy="7091246"/>
          </a:xfrm>
        </p:grpSpPr>
        <p:sp>
          <p:nvSpPr>
            <p:cNvPr id="8" name="TextBox 8"/>
            <p:cNvSpPr txBox="1"/>
            <p:nvPr/>
          </p:nvSpPr>
          <p:spPr>
            <a:xfrm>
              <a:off x="372821" y="558436"/>
              <a:ext cx="27701180" cy="6532809"/>
            </a:xfrm>
            <a:prstGeom prst="rect">
              <a:avLst/>
            </a:prstGeom>
          </p:spPr>
          <p:txBody>
            <a:bodyPr lIns="0" tIns="0" rIns="0" bIns="0" rtlCol="0" anchor="t">
              <a:spAutoFit/>
            </a:bodyPr>
            <a:lstStyle/>
            <a:p>
              <a:pPr marL="907511" lvl="1" indent="-453755">
                <a:lnSpc>
                  <a:spcPts val="6557"/>
                </a:lnSpc>
                <a:buFont typeface="Arial"/>
                <a:buChar char="•"/>
              </a:pPr>
              <a:r>
                <a:rPr lang="en-US" sz="4203">
                  <a:solidFill>
                    <a:srgbClr val="000000"/>
                  </a:solidFill>
                  <a:latin typeface="Libra Serif Modern Bold"/>
                </a:rPr>
                <a:t>Recrutement et rétention des talents</a:t>
              </a:r>
            </a:p>
            <a:p>
              <a:pPr marL="907511" lvl="1" indent="-453755">
                <a:lnSpc>
                  <a:spcPts val="6557"/>
                </a:lnSpc>
                <a:buFont typeface="Arial"/>
                <a:buChar char="•"/>
              </a:pPr>
              <a:r>
                <a:rPr lang="en-US" sz="4203">
                  <a:solidFill>
                    <a:srgbClr val="000000"/>
                  </a:solidFill>
                  <a:latin typeface="Libra Serif Modern Bold"/>
                </a:rPr>
                <a:t>Développement des compétences et formation</a:t>
              </a:r>
            </a:p>
            <a:p>
              <a:pPr marL="907511" lvl="1" indent="-453755">
                <a:lnSpc>
                  <a:spcPts val="6557"/>
                </a:lnSpc>
                <a:buFont typeface="Arial"/>
                <a:buChar char="•"/>
              </a:pPr>
              <a:r>
                <a:rPr lang="en-US" sz="4203">
                  <a:solidFill>
                    <a:srgbClr val="000000"/>
                  </a:solidFill>
                  <a:latin typeface="Libra Serif Modern Bold"/>
                </a:rPr>
                <a:t>Gestion de la performance</a:t>
              </a:r>
            </a:p>
            <a:p>
              <a:pPr marL="907511" lvl="1" indent="-453755">
                <a:lnSpc>
                  <a:spcPts val="6557"/>
                </a:lnSpc>
                <a:buFont typeface="Arial"/>
                <a:buChar char="•"/>
              </a:pPr>
              <a:r>
                <a:rPr lang="en-US" sz="4203">
                  <a:solidFill>
                    <a:srgbClr val="000000"/>
                  </a:solidFill>
                  <a:latin typeface="Libra Serif Modern Bold"/>
                </a:rPr>
                <a:t>Gestion de la rémunération et des avantages sociaux</a:t>
              </a:r>
            </a:p>
            <a:p>
              <a:pPr marL="907511" lvl="1" indent="-453755">
                <a:lnSpc>
                  <a:spcPts val="6557"/>
                </a:lnSpc>
                <a:buFont typeface="Arial"/>
                <a:buChar char="•"/>
              </a:pPr>
              <a:r>
                <a:rPr lang="en-US" sz="4203">
                  <a:solidFill>
                    <a:srgbClr val="000000"/>
                  </a:solidFill>
                  <a:latin typeface="Libra Serif Modern Bold"/>
                </a:rPr>
                <a:t>Gestion des relations avec les employés et la gestion des conflits</a:t>
              </a:r>
            </a:p>
            <a:p>
              <a:pPr>
                <a:lnSpc>
                  <a:spcPts val="6557"/>
                </a:lnSpc>
              </a:pPr>
              <a:endParaRPr lang="en-US" sz="4203">
                <a:solidFill>
                  <a:srgbClr val="000000"/>
                </a:solidFill>
                <a:latin typeface="Libra Serif Modern Bold"/>
              </a:endParaRPr>
            </a:p>
          </p:txBody>
        </p:sp>
        <p:sp>
          <p:nvSpPr>
            <p:cNvPr id="9" name="Freeform 9"/>
            <p:cNvSpPr/>
            <p:nvPr/>
          </p:nvSpPr>
          <p:spPr>
            <a:xfrm>
              <a:off x="0" y="0"/>
              <a:ext cx="22812407" cy="6926176"/>
            </a:xfrm>
            <a:custGeom>
              <a:avLst/>
              <a:gdLst/>
              <a:ahLst/>
              <a:cxnLst/>
              <a:rect l="l" t="t" r="r" b="b"/>
              <a:pathLst>
                <a:path w="22812407" h="6926176">
                  <a:moveTo>
                    <a:pt x="0" y="0"/>
                  </a:moveTo>
                  <a:lnTo>
                    <a:pt x="22812407" y="0"/>
                  </a:lnTo>
                  <a:lnTo>
                    <a:pt x="22812407" y="6926176"/>
                  </a:lnTo>
                  <a:lnTo>
                    <a:pt x="0" y="69261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10" name="Freeform 10"/>
          <p:cNvSpPr/>
          <p:nvPr/>
        </p:nvSpPr>
        <p:spPr>
          <a:xfrm rot="-10800000">
            <a:off x="-1846604" y="6382996"/>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13"/>
            <a:stretch>
              <a:fillRect/>
            </a:stretch>
          </a:blipFill>
        </p:spPr>
      </p:sp>
      <p:sp>
        <p:nvSpPr>
          <p:cNvPr id="11" name="Freeform 11"/>
          <p:cNvSpPr/>
          <p:nvPr/>
        </p:nvSpPr>
        <p:spPr>
          <a:xfrm>
            <a:off x="13695322" y="-2071198"/>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13"/>
            <a:stretch>
              <a:fillRect/>
            </a:stretch>
          </a:blipFill>
        </p:spPr>
      </p:sp>
      <p:sp>
        <p:nvSpPr>
          <p:cNvPr id="12" name="TextBox 12"/>
          <p:cNvSpPr txBox="1"/>
          <p:nvPr/>
        </p:nvSpPr>
        <p:spPr>
          <a:xfrm>
            <a:off x="232644" y="1135471"/>
            <a:ext cx="14746850" cy="1668551"/>
          </a:xfrm>
          <a:prstGeom prst="rect">
            <a:avLst/>
          </a:prstGeom>
        </p:spPr>
        <p:txBody>
          <a:bodyPr lIns="0" tIns="0" rIns="0" bIns="0" rtlCol="0" anchor="t">
            <a:spAutoFit/>
          </a:bodyPr>
          <a:lstStyle/>
          <a:p>
            <a:pPr algn="ctr">
              <a:lnSpc>
                <a:spcPts val="13538"/>
              </a:lnSpc>
            </a:pPr>
            <a:r>
              <a:rPr lang="en-US" sz="9670">
                <a:solidFill>
                  <a:srgbClr val="1F294C"/>
                </a:solidFill>
                <a:latin typeface="UnifrakturMaguntia"/>
              </a:rPr>
              <a:t>Enjeux et fonctionnalites de la </a:t>
            </a:r>
          </a:p>
        </p:txBody>
      </p:sp>
      <p:sp>
        <p:nvSpPr>
          <p:cNvPr id="13" name="Freeform 13"/>
          <p:cNvSpPr/>
          <p:nvPr/>
        </p:nvSpPr>
        <p:spPr>
          <a:xfrm>
            <a:off x="14617207" y="1266506"/>
            <a:ext cx="1150867" cy="1593891"/>
          </a:xfrm>
          <a:custGeom>
            <a:avLst/>
            <a:gdLst/>
            <a:ahLst/>
            <a:cxnLst/>
            <a:rect l="l" t="t" r="r" b="b"/>
            <a:pathLst>
              <a:path w="1150867" h="1593891">
                <a:moveTo>
                  <a:pt x="0" y="0"/>
                </a:moveTo>
                <a:lnTo>
                  <a:pt x="1150867" y="0"/>
                </a:lnTo>
                <a:lnTo>
                  <a:pt x="1150867" y="1593891"/>
                </a:lnTo>
                <a:lnTo>
                  <a:pt x="0" y="1593891"/>
                </a:lnTo>
                <a:lnTo>
                  <a:pt x="0" y="0"/>
                </a:lnTo>
                <a:close/>
              </a:path>
            </a:pathLst>
          </a:custGeom>
          <a:blipFill>
            <a:blip r:embed="rId14"/>
            <a:stretch>
              <a:fillRect l="-88573" t="-113944" r="-628067" b="-571808"/>
            </a:stretch>
          </a:blipFill>
        </p:spPr>
      </p:sp>
      <p:sp>
        <p:nvSpPr>
          <p:cNvPr id="14" name="Freeform 14"/>
          <p:cNvSpPr/>
          <p:nvPr/>
        </p:nvSpPr>
        <p:spPr>
          <a:xfrm>
            <a:off x="15603008" y="1181282"/>
            <a:ext cx="1473259" cy="1764340"/>
          </a:xfrm>
          <a:custGeom>
            <a:avLst/>
            <a:gdLst/>
            <a:ahLst/>
            <a:cxnLst/>
            <a:rect l="l" t="t" r="r" b="b"/>
            <a:pathLst>
              <a:path w="1473259" h="1764340">
                <a:moveTo>
                  <a:pt x="0" y="0"/>
                </a:moveTo>
                <a:lnTo>
                  <a:pt x="1473259" y="0"/>
                </a:lnTo>
                <a:lnTo>
                  <a:pt x="1473259" y="1764339"/>
                </a:lnTo>
                <a:lnTo>
                  <a:pt x="0" y="1764339"/>
                </a:lnTo>
                <a:lnTo>
                  <a:pt x="0" y="0"/>
                </a:lnTo>
                <a:close/>
              </a:path>
            </a:pathLst>
          </a:custGeom>
          <a:blipFill>
            <a:blip r:embed="rId14"/>
            <a:stretch>
              <a:fillRect l="-439449" t="-254629" r="-274811" b="-551412"/>
            </a:stretch>
          </a:blipFill>
        </p:spPr>
      </p:sp>
      <p:sp>
        <p:nvSpPr>
          <p:cNvPr id="15" name="Freeform 15"/>
          <p:cNvSpPr/>
          <p:nvPr/>
        </p:nvSpPr>
        <p:spPr>
          <a:xfrm>
            <a:off x="16853197" y="1266506"/>
            <a:ext cx="1520369" cy="1679115"/>
          </a:xfrm>
          <a:custGeom>
            <a:avLst/>
            <a:gdLst/>
            <a:ahLst/>
            <a:cxnLst/>
            <a:rect l="l" t="t" r="r" b="b"/>
            <a:pathLst>
              <a:path w="1520369" h="1679115">
                <a:moveTo>
                  <a:pt x="0" y="0"/>
                </a:moveTo>
                <a:lnTo>
                  <a:pt x="1520369" y="0"/>
                </a:lnTo>
                <a:lnTo>
                  <a:pt x="1520369" y="1679115"/>
                </a:lnTo>
                <a:lnTo>
                  <a:pt x="0" y="1679115"/>
                </a:lnTo>
                <a:lnTo>
                  <a:pt x="0" y="0"/>
                </a:lnTo>
                <a:close/>
              </a:path>
            </a:pathLst>
          </a:custGeom>
          <a:blipFill>
            <a:blip r:embed="rId14"/>
            <a:stretch>
              <a:fillRect l="-165836" t="-143145" r="-473010" b="-648332"/>
            </a:stretch>
          </a:blipFill>
        </p:spPr>
      </p:sp>
      <p:sp>
        <p:nvSpPr>
          <p:cNvPr id="19" name="Espace réservé du numéro de diapositive 18">
            <a:extLst>
              <a:ext uri="{FF2B5EF4-FFF2-40B4-BE49-F238E27FC236}">
                <a16:creationId xmlns:a16="http://schemas.microsoft.com/office/drawing/2014/main" id="{6441DB24-398E-01B2-A7FA-9B8301779DF6}"/>
              </a:ext>
            </a:extLst>
          </p:cNvPr>
          <p:cNvSpPr>
            <a:spLocks noGrp="1"/>
          </p:cNvSpPr>
          <p:nvPr>
            <p:ph type="sldNum" sz="quarter" idx="12"/>
          </p:nvPr>
        </p:nvSpPr>
        <p:spPr>
          <a:xfrm>
            <a:off x="15786397" y="9545780"/>
            <a:ext cx="2133600" cy="365125"/>
          </a:xfrm>
        </p:spPr>
        <p:txBody>
          <a:bodyPr/>
          <a:lstStyle/>
          <a:p>
            <a:fld id="{B6F15528-21DE-4FAA-801E-634DDDAF4B2B}" type="slidenum">
              <a:rPr lang="en-US" sz="4000" smtClean="0">
                <a:solidFill>
                  <a:schemeClr val="tx1"/>
                </a:solidFill>
              </a:rPr>
              <a:pPr/>
              <a:t>12</a:t>
            </a:fld>
            <a:endParaRPr lang="en-US" sz="400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a:off x="287280" y="1335496"/>
            <a:ext cx="7570381" cy="8135040"/>
          </a:xfrm>
          <a:custGeom>
            <a:avLst/>
            <a:gdLst/>
            <a:ahLst/>
            <a:cxnLst/>
            <a:rect l="l" t="t" r="r" b="b"/>
            <a:pathLst>
              <a:path w="7570381" h="8135040">
                <a:moveTo>
                  <a:pt x="0" y="0"/>
                </a:moveTo>
                <a:lnTo>
                  <a:pt x="7570381" y="0"/>
                </a:lnTo>
                <a:lnTo>
                  <a:pt x="7570381" y="8135041"/>
                </a:lnTo>
                <a:lnTo>
                  <a:pt x="0" y="8135041"/>
                </a:lnTo>
                <a:lnTo>
                  <a:pt x="0" y="0"/>
                </a:lnTo>
                <a:close/>
              </a:path>
            </a:pathLst>
          </a:custGeom>
          <a:blipFill>
            <a:blip r:embed="rId2">
              <a:alphaModFix amt="85000"/>
            </a:blip>
            <a:stretch>
              <a:fillRect t="-11750" b="-11750"/>
            </a:stretch>
          </a:blipFill>
        </p:spPr>
      </p:sp>
      <p:sp>
        <p:nvSpPr>
          <p:cNvPr id="3" name="Freeform 3"/>
          <p:cNvSpPr/>
          <p:nvPr/>
        </p:nvSpPr>
        <p:spPr>
          <a:xfrm>
            <a:off x="1858129" y="3679410"/>
            <a:ext cx="2214342" cy="3011204"/>
          </a:xfrm>
          <a:custGeom>
            <a:avLst/>
            <a:gdLst/>
            <a:ahLst/>
            <a:cxnLst/>
            <a:rect l="l" t="t" r="r" b="b"/>
            <a:pathLst>
              <a:path w="2214342" h="3011204">
                <a:moveTo>
                  <a:pt x="0" y="0"/>
                </a:moveTo>
                <a:lnTo>
                  <a:pt x="2214342" y="0"/>
                </a:lnTo>
                <a:lnTo>
                  <a:pt x="2214342" y="3011204"/>
                </a:lnTo>
                <a:lnTo>
                  <a:pt x="0" y="3011204"/>
                </a:lnTo>
                <a:lnTo>
                  <a:pt x="0" y="0"/>
                </a:lnTo>
                <a:close/>
              </a:path>
            </a:pathLst>
          </a:custGeom>
          <a:blipFill>
            <a:blip r:embed="rId2">
              <a:alphaModFix amt="85000"/>
            </a:blip>
            <a:stretch>
              <a:fillRect l="-273907" t="-354952" r="-652075" b="-546332"/>
            </a:stretch>
          </a:blipFill>
        </p:spPr>
      </p:sp>
      <p:sp>
        <p:nvSpPr>
          <p:cNvPr id="4" name="Freeform 4"/>
          <p:cNvSpPr/>
          <p:nvPr/>
        </p:nvSpPr>
        <p:spPr>
          <a:xfrm rot="-1225982">
            <a:off x="-1553877" y="3443204"/>
            <a:ext cx="6824011" cy="5456329"/>
          </a:xfrm>
          <a:custGeom>
            <a:avLst/>
            <a:gdLst/>
            <a:ahLst/>
            <a:cxnLst/>
            <a:rect l="l" t="t" r="r" b="b"/>
            <a:pathLst>
              <a:path w="6824011" h="5456329">
                <a:moveTo>
                  <a:pt x="0" y="0"/>
                </a:moveTo>
                <a:lnTo>
                  <a:pt x="6824011" y="0"/>
                </a:lnTo>
                <a:lnTo>
                  <a:pt x="6824011" y="5456329"/>
                </a:lnTo>
                <a:lnTo>
                  <a:pt x="0" y="5456329"/>
                </a:lnTo>
                <a:lnTo>
                  <a:pt x="0" y="0"/>
                </a:lnTo>
                <a:close/>
              </a:path>
            </a:pathLst>
          </a:custGeom>
          <a:blipFill>
            <a:blip r:embed="rId3"/>
            <a:stretch>
              <a:fillRect/>
            </a:stretch>
          </a:blipFill>
        </p:spPr>
      </p:sp>
      <p:sp>
        <p:nvSpPr>
          <p:cNvPr id="5" name="Freeform 5"/>
          <p:cNvSpPr/>
          <p:nvPr/>
        </p:nvSpPr>
        <p:spPr>
          <a:xfrm>
            <a:off x="7857661" y="810205"/>
            <a:ext cx="13029252" cy="9185623"/>
          </a:xfrm>
          <a:custGeom>
            <a:avLst/>
            <a:gdLst/>
            <a:ahLst/>
            <a:cxnLst/>
            <a:rect l="l" t="t" r="r" b="b"/>
            <a:pathLst>
              <a:path w="13029252" h="9185623">
                <a:moveTo>
                  <a:pt x="0" y="0"/>
                </a:moveTo>
                <a:lnTo>
                  <a:pt x="13029252" y="0"/>
                </a:lnTo>
                <a:lnTo>
                  <a:pt x="13029252" y="9185623"/>
                </a:lnTo>
                <a:lnTo>
                  <a:pt x="0" y="9185623"/>
                </a:lnTo>
                <a:lnTo>
                  <a:pt x="0" y="0"/>
                </a:lnTo>
                <a:close/>
              </a:path>
            </a:pathLst>
          </a:custGeom>
          <a:blipFill>
            <a:blip r:embed="rId4"/>
            <a:stretch>
              <a:fillRect/>
            </a:stretch>
          </a:blipFill>
          <a:ln w="38100" cap="sq">
            <a:solidFill>
              <a:srgbClr val="000000"/>
            </a:solidFill>
            <a:prstDash val="solid"/>
            <a:miter/>
          </a:ln>
        </p:spPr>
      </p:sp>
      <p:sp>
        <p:nvSpPr>
          <p:cNvPr id="6" name="TextBox 6"/>
          <p:cNvSpPr txBox="1"/>
          <p:nvPr/>
        </p:nvSpPr>
        <p:spPr>
          <a:xfrm>
            <a:off x="8562842" y="1987006"/>
            <a:ext cx="9019977" cy="2370456"/>
          </a:xfrm>
          <a:prstGeom prst="rect">
            <a:avLst/>
          </a:prstGeom>
        </p:spPr>
        <p:txBody>
          <a:bodyPr lIns="0" tIns="0" rIns="0" bIns="0" rtlCol="0" anchor="t">
            <a:spAutoFit/>
          </a:bodyPr>
          <a:lstStyle/>
          <a:p>
            <a:pPr algn="just">
              <a:lnSpc>
                <a:spcPts val="9519"/>
              </a:lnSpc>
            </a:pPr>
            <a:r>
              <a:rPr lang="en-US" sz="6799">
                <a:solidFill>
                  <a:srgbClr val="1F294C"/>
                </a:solidFill>
                <a:latin typeface="Georgia Pro Condensed Bold"/>
              </a:rPr>
              <a:t>Recrutement </a:t>
            </a:r>
          </a:p>
          <a:p>
            <a:pPr algn="just">
              <a:lnSpc>
                <a:spcPts val="9519"/>
              </a:lnSpc>
            </a:pPr>
            <a:r>
              <a:rPr lang="en-US" sz="6799">
                <a:solidFill>
                  <a:srgbClr val="1F294C"/>
                </a:solidFill>
                <a:latin typeface="Georgia Pro Condensed Bold"/>
              </a:rPr>
              <a:t>et rétention des talents</a:t>
            </a:r>
          </a:p>
        </p:txBody>
      </p:sp>
      <p:sp>
        <p:nvSpPr>
          <p:cNvPr id="7" name="TextBox 7"/>
          <p:cNvSpPr txBox="1"/>
          <p:nvPr/>
        </p:nvSpPr>
        <p:spPr>
          <a:xfrm>
            <a:off x="8562842" y="5048250"/>
            <a:ext cx="10430339" cy="4073625"/>
          </a:xfrm>
          <a:prstGeom prst="rect">
            <a:avLst/>
          </a:prstGeom>
        </p:spPr>
        <p:txBody>
          <a:bodyPr lIns="0" tIns="0" rIns="0" bIns="0" rtlCol="0" anchor="t">
            <a:spAutoFit/>
          </a:bodyPr>
          <a:lstStyle/>
          <a:p>
            <a:pPr marL="997686" lvl="1" indent="-498843" algn="just">
              <a:lnSpc>
                <a:spcPts val="6469"/>
              </a:lnSpc>
              <a:buFont typeface="Arial"/>
              <a:buChar char="•"/>
            </a:pPr>
            <a:r>
              <a:rPr lang="en-US" sz="4621">
                <a:solidFill>
                  <a:srgbClr val="495684"/>
                </a:solidFill>
                <a:latin typeface="Advent Pro Bold"/>
              </a:rPr>
              <a:t>Stratégies de recrutement.</a:t>
            </a:r>
          </a:p>
          <a:p>
            <a:pPr marL="997686" lvl="1" indent="-498843" algn="just">
              <a:lnSpc>
                <a:spcPts val="6469"/>
              </a:lnSpc>
              <a:buFont typeface="Arial"/>
              <a:buChar char="•"/>
            </a:pPr>
            <a:r>
              <a:rPr lang="en-US" sz="4621">
                <a:solidFill>
                  <a:srgbClr val="495684"/>
                </a:solidFill>
                <a:latin typeface="Advent Pro Bold"/>
              </a:rPr>
              <a:t>Processus de sélection.</a:t>
            </a:r>
          </a:p>
          <a:p>
            <a:pPr marL="997686" lvl="1" indent="-498843" algn="just">
              <a:lnSpc>
                <a:spcPts val="6469"/>
              </a:lnSpc>
              <a:buFont typeface="Arial"/>
              <a:buChar char="•"/>
            </a:pPr>
            <a:r>
              <a:rPr lang="en-US" sz="4621">
                <a:solidFill>
                  <a:srgbClr val="495684"/>
                </a:solidFill>
                <a:latin typeface="Advent Pro Bold"/>
              </a:rPr>
              <a:t>Programmes de fidélisation des </a:t>
            </a:r>
          </a:p>
          <a:p>
            <a:pPr algn="just">
              <a:lnSpc>
                <a:spcPts val="6469"/>
              </a:lnSpc>
            </a:pPr>
            <a:r>
              <a:rPr lang="en-US" sz="4621">
                <a:solidFill>
                  <a:srgbClr val="495684"/>
                </a:solidFill>
                <a:latin typeface="Advent Pro Bold"/>
              </a:rPr>
              <a:t>      employés.</a:t>
            </a:r>
          </a:p>
          <a:p>
            <a:pPr algn="just">
              <a:lnSpc>
                <a:spcPts val="6469"/>
              </a:lnSpc>
            </a:pPr>
            <a:endParaRPr lang="en-US" sz="4621">
              <a:solidFill>
                <a:srgbClr val="495684"/>
              </a:solidFill>
              <a:latin typeface="Advent Pro Bold"/>
            </a:endParaRPr>
          </a:p>
        </p:txBody>
      </p:sp>
      <p:sp>
        <p:nvSpPr>
          <p:cNvPr id="8" name="Freeform 8"/>
          <p:cNvSpPr/>
          <p:nvPr/>
        </p:nvSpPr>
        <p:spPr>
          <a:xfrm rot="10123381">
            <a:off x="15383533" y="-370895"/>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1395011">
            <a:off x="13558858" y="-1158072"/>
            <a:ext cx="2921537" cy="3881268"/>
          </a:xfrm>
          <a:custGeom>
            <a:avLst/>
            <a:gdLst/>
            <a:ahLst/>
            <a:cxnLst/>
            <a:rect l="l" t="t" r="r" b="b"/>
            <a:pathLst>
              <a:path w="2921537" h="3881268">
                <a:moveTo>
                  <a:pt x="0" y="0"/>
                </a:moveTo>
                <a:lnTo>
                  <a:pt x="2921536" y="0"/>
                </a:lnTo>
                <a:lnTo>
                  <a:pt x="2921536" y="3881269"/>
                </a:lnTo>
                <a:lnTo>
                  <a:pt x="0" y="38812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flipH="1">
            <a:off x="15970113" y="5403016"/>
            <a:ext cx="4635774" cy="5891514"/>
          </a:xfrm>
          <a:custGeom>
            <a:avLst/>
            <a:gdLst/>
            <a:ahLst/>
            <a:cxnLst/>
            <a:rect l="l" t="t" r="r" b="b"/>
            <a:pathLst>
              <a:path w="4635774" h="5891514">
                <a:moveTo>
                  <a:pt x="4635774" y="0"/>
                </a:moveTo>
                <a:lnTo>
                  <a:pt x="0" y="0"/>
                </a:lnTo>
                <a:lnTo>
                  <a:pt x="0" y="5891515"/>
                </a:lnTo>
                <a:lnTo>
                  <a:pt x="4635774" y="5891515"/>
                </a:lnTo>
                <a:lnTo>
                  <a:pt x="4635774" y="0"/>
                </a:lnTo>
                <a:close/>
              </a:path>
            </a:pathLst>
          </a:custGeom>
          <a:blipFill>
            <a:blip r:embed="rId9"/>
            <a:stretch>
              <a:fillRect/>
            </a:stretch>
          </a:blipFill>
        </p:spPr>
      </p:sp>
      <p:sp>
        <p:nvSpPr>
          <p:cNvPr id="14" name="Espace réservé du numéro de diapositive 13">
            <a:extLst>
              <a:ext uri="{FF2B5EF4-FFF2-40B4-BE49-F238E27FC236}">
                <a16:creationId xmlns:a16="http://schemas.microsoft.com/office/drawing/2014/main" id="{870CF3E2-62A6-AFB4-D419-28D0874AE638}"/>
              </a:ext>
            </a:extLst>
          </p:cNvPr>
          <p:cNvSpPr>
            <a:spLocks noGrp="1"/>
          </p:cNvSpPr>
          <p:nvPr>
            <p:ph type="sldNum" sz="quarter" idx="12"/>
          </p:nvPr>
        </p:nvSpPr>
        <p:spPr>
          <a:xfrm>
            <a:off x="15689087" y="9406100"/>
            <a:ext cx="2133600" cy="365125"/>
          </a:xfrm>
        </p:spPr>
        <p:txBody>
          <a:bodyPr/>
          <a:lstStyle/>
          <a:p>
            <a:fld id="{B6F15528-21DE-4FAA-801E-634DDDAF4B2B}" type="slidenum">
              <a:rPr lang="en-US" sz="4000" smtClean="0">
                <a:solidFill>
                  <a:schemeClr val="tx1"/>
                </a:solidFill>
              </a:rPr>
              <a:pPr/>
              <a:t>13</a:t>
            </a:fld>
            <a:endParaRPr lang="en-US" sz="40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596961">
            <a:off x="-1406027" y="6709320"/>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123381">
            <a:off x="15547033" y="-668114"/>
            <a:ext cx="3876074" cy="4007220"/>
          </a:xfrm>
          <a:custGeom>
            <a:avLst/>
            <a:gdLst/>
            <a:ahLst/>
            <a:cxnLst/>
            <a:rect l="l" t="t" r="r" b="b"/>
            <a:pathLst>
              <a:path w="3876074" h="4007220">
                <a:moveTo>
                  <a:pt x="0" y="0"/>
                </a:moveTo>
                <a:lnTo>
                  <a:pt x="3876075" y="0"/>
                </a:lnTo>
                <a:lnTo>
                  <a:pt x="3876075" y="4007220"/>
                </a:lnTo>
                <a:lnTo>
                  <a:pt x="0" y="40072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560293">
            <a:off x="14240364" y="-1393983"/>
            <a:ext cx="2725288" cy="3620552"/>
          </a:xfrm>
          <a:custGeom>
            <a:avLst/>
            <a:gdLst/>
            <a:ahLst/>
            <a:cxnLst/>
            <a:rect l="l" t="t" r="r" b="b"/>
            <a:pathLst>
              <a:path w="2725288" h="3620552">
                <a:moveTo>
                  <a:pt x="0" y="0"/>
                </a:moveTo>
                <a:lnTo>
                  <a:pt x="2725288" y="0"/>
                </a:lnTo>
                <a:lnTo>
                  <a:pt x="2725288"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270564" y="1931993"/>
            <a:ext cx="6017436" cy="8800318"/>
          </a:xfrm>
          <a:custGeom>
            <a:avLst/>
            <a:gdLst/>
            <a:ahLst/>
            <a:cxnLst/>
            <a:rect l="l" t="t" r="r" b="b"/>
            <a:pathLst>
              <a:path w="6017436" h="8800318">
                <a:moveTo>
                  <a:pt x="0" y="0"/>
                </a:moveTo>
                <a:lnTo>
                  <a:pt x="6017436" y="0"/>
                </a:lnTo>
                <a:lnTo>
                  <a:pt x="6017436" y="8800318"/>
                </a:lnTo>
                <a:lnTo>
                  <a:pt x="0" y="8800318"/>
                </a:lnTo>
                <a:lnTo>
                  <a:pt x="0" y="0"/>
                </a:lnTo>
                <a:close/>
              </a:path>
            </a:pathLst>
          </a:custGeom>
          <a:blipFill>
            <a:blip r:embed="rId10"/>
            <a:stretch>
              <a:fillRect/>
            </a:stretch>
          </a:blipFill>
        </p:spPr>
      </p:sp>
      <p:sp>
        <p:nvSpPr>
          <p:cNvPr id="7" name="Freeform 7"/>
          <p:cNvSpPr/>
          <p:nvPr/>
        </p:nvSpPr>
        <p:spPr>
          <a:xfrm>
            <a:off x="12837034" y="2423684"/>
            <a:ext cx="4404300" cy="4375929"/>
          </a:xfrm>
          <a:custGeom>
            <a:avLst/>
            <a:gdLst/>
            <a:ahLst/>
            <a:cxnLst/>
            <a:rect l="l" t="t" r="r" b="b"/>
            <a:pathLst>
              <a:path w="4404300" h="4375929">
                <a:moveTo>
                  <a:pt x="0" y="0"/>
                </a:moveTo>
                <a:lnTo>
                  <a:pt x="4404299" y="0"/>
                </a:lnTo>
                <a:lnTo>
                  <a:pt x="4404299" y="4375929"/>
                </a:lnTo>
                <a:lnTo>
                  <a:pt x="0" y="4375929"/>
                </a:lnTo>
                <a:lnTo>
                  <a:pt x="0" y="0"/>
                </a:lnTo>
                <a:close/>
              </a:path>
            </a:pathLst>
          </a:custGeom>
          <a:blipFill>
            <a:blip r:embed="rId11"/>
            <a:stretch>
              <a:fillRect l="-34930" t="-89981" r="-38771" b="-43705"/>
            </a:stretch>
          </a:blipFill>
        </p:spPr>
      </p:sp>
      <p:sp>
        <p:nvSpPr>
          <p:cNvPr id="8" name="TextBox 8"/>
          <p:cNvSpPr txBox="1"/>
          <p:nvPr/>
        </p:nvSpPr>
        <p:spPr>
          <a:xfrm>
            <a:off x="457608" y="1789118"/>
            <a:ext cx="10603000" cy="2370456"/>
          </a:xfrm>
          <a:prstGeom prst="rect">
            <a:avLst/>
          </a:prstGeom>
        </p:spPr>
        <p:txBody>
          <a:bodyPr lIns="0" tIns="0" rIns="0" bIns="0" rtlCol="0" anchor="t">
            <a:spAutoFit/>
          </a:bodyPr>
          <a:lstStyle/>
          <a:p>
            <a:pPr marL="0" lvl="0" indent="0">
              <a:lnSpc>
                <a:spcPts val="9519"/>
              </a:lnSpc>
              <a:spcBef>
                <a:spcPct val="0"/>
              </a:spcBef>
            </a:pPr>
            <a:r>
              <a:rPr lang="en-US" sz="6799" u="none" strike="noStrike" dirty="0">
                <a:solidFill>
                  <a:srgbClr val="1F294C"/>
                </a:solidFill>
                <a:latin typeface="Georgia Pro Condensed Bold"/>
              </a:rPr>
              <a:t>Développement des </a:t>
            </a:r>
            <a:r>
              <a:rPr lang="en-US" sz="6799" u="none" strike="noStrike" dirty="0" err="1">
                <a:solidFill>
                  <a:srgbClr val="1F294C"/>
                </a:solidFill>
                <a:latin typeface="Georgia Pro Condensed Bold"/>
              </a:rPr>
              <a:t>compétences</a:t>
            </a:r>
            <a:r>
              <a:rPr lang="en-US" sz="6799" u="none" strike="noStrike" dirty="0">
                <a:solidFill>
                  <a:srgbClr val="1F294C"/>
                </a:solidFill>
                <a:latin typeface="Georgia Pro Condensed Bold"/>
              </a:rPr>
              <a:t> et formation</a:t>
            </a:r>
          </a:p>
        </p:txBody>
      </p:sp>
      <p:sp>
        <p:nvSpPr>
          <p:cNvPr id="9" name="TextBox 9"/>
          <p:cNvSpPr txBox="1"/>
          <p:nvPr/>
        </p:nvSpPr>
        <p:spPr>
          <a:xfrm>
            <a:off x="1028700" y="4989490"/>
            <a:ext cx="10031909" cy="2435325"/>
          </a:xfrm>
          <a:prstGeom prst="rect">
            <a:avLst/>
          </a:prstGeom>
        </p:spPr>
        <p:txBody>
          <a:bodyPr lIns="0" tIns="0" rIns="0" bIns="0" rtlCol="0" anchor="t">
            <a:spAutoFit/>
          </a:bodyPr>
          <a:lstStyle/>
          <a:p>
            <a:pPr marL="997686" lvl="1" indent="-498843" algn="just">
              <a:lnSpc>
                <a:spcPts val="6469"/>
              </a:lnSpc>
              <a:spcBef>
                <a:spcPct val="0"/>
              </a:spcBef>
              <a:buFont typeface="Arial"/>
              <a:buChar char="•"/>
            </a:pPr>
            <a:r>
              <a:rPr lang="en-US" sz="4621" u="none" strike="noStrike">
                <a:solidFill>
                  <a:srgbClr val="495684"/>
                </a:solidFill>
                <a:latin typeface="Advent Pro Bold"/>
              </a:rPr>
              <a:t>Plans de développement professionnel</a:t>
            </a:r>
          </a:p>
          <a:p>
            <a:pPr marL="997686" lvl="1" indent="-498843" algn="just">
              <a:lnSpc>
                <a:spcPts val="6469"/>
              </a:lnSpc>
              <a:spcBef>
                <a:spcPct val="0"/>
              </a:spcBef>
              <a:buFont typeface="Arial"/>
              <a:buChar char="•"/>
            </a:pPr>
            <a:r>
              <a:rPr lang="en-US" sz="4621" u="none" strike="noStrike">
                <a:solidFill>
                  <a:srgbClr val="495684"/>
                </a:solidFill>
                <a:latin typeface="Advent Pro Bold"/>
              </a:rPr>
              <a:t>Programmes de formation continue</a:t>
            </a:r>
          </a:p>
          <a:p>
            <a:pPr marL="997686" lvl="1" indent="-498843" algn="just">
              <a:lnSpc>
                <a:spcPts val="6469"/>
              </a:lnSpc>
              <a:spcBef>
                <a:spcPct val="0"/>
              </a:spcBef>
              <a:buFont typeface="Arial"/>
              <a:buChar char="•"/>
            </a:pPr>
            <a:r>
              <a:rPr lang="en-US" sz="4621" u="none" strike="noStrike">
                <a:solidFill>
                  <a:srgbClr val="495684"/>
                </a:solidFill>
                <a:latin typeface="Advent Pro Bold"/>
              </a:rPr>
              <a:t>Mentorat et coaching</a:t>
            </a:r>
          </a:p>
        </p:txBody>
      </p:sp>
      <p:sp>
        <p:nvSpPr>
          <p:cNvPr id="13" name="Espace réservé du numéro de diapositive 12">
            <a:extLst>
              <a:ext uri="{FF2B5EF4-FFF2-40B4-BE49-F238E27FC236}">
                <a16:creationId xmlns:a16="http://schemas.microsoft.com/office/drawing/2014/main" id="{BFDF4F52-6022-73B3-5DED-4C80AF9FDDED}"/>
              </a:ext>
            </a:extLst>
          </p:cNvPr>
          <p:cNvSpPr>
            <a:spLocks noGrp="1"/>
          </p:cNvSpPr>
          <p:nvPr>
            <p:ph type="sldNum" sz="quarter" idx="12"/>
          </p:nvPr>
        </p:nvSpPr>
        <p:spPr>
          <a:xfrm>
            <a:off x="15863727" y="9468913"/>
            <a:ext cx="2133600" cy="365125"/>
          </a:xfrm>
        </p:spPr>
        <p:txBody>
          <a:bodyPr/>
          <a:lstStyle/>
          <a:p>
            <a:fld id="{B6F15528-21DE-4FAA-801E-634DDDAF4B2B}" type="slidenum">
              <a:rPr lang="en-US" sz="3200" b="1" smtClean="0">
                <a:solidFill>
                  <a:schemeClr val="tx1"/>
                </a:solidFill>
              </a:rPr>
              <a:pPr/>
              <a:t>14</a:t>
            </a:fld>
            <a:endParaRPr lang="en-US" b="1"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596961">
            <a:off x="-1406027" y="6709320"/>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123381">
            <a:off x="7608407" y="-8335490"/>
            <a:ext cx="17717732" cy="18317204"/>
          </a:xfrm>
          <a:custGeom>
            <a:avLst/>
            <a:gdLst/>
            <a:ahLst/>
            <a:cxnLst/>
            <a:rect l="l" t="t" r="r" b="b"/>
            <a:pathLst>
              <a:path w="17717732" h="18317204">
                <a:moveTo>
                  <a:pt x="0" y="0"/>
                </a:moveTo>
                <a:lnTo>
                  <a:pt x="17717732" y="0"/>
                </a:lnTo>
                <a:lnTo>
                  <a:pt x="17717732" y="18317204"/>
                </a:lnTo>
                <a:lnTo>
                  <a:pt x="0" y="183172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6846887">
            <a:off x="16093320" y="236985"/>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835116" y="823112"/>
            <a:ext cx="14009802" cy="14009802"/>
          </a:xfrm>
          <a:custGeom>
            <a:avLst/>
            <a:gdLst/>
            <a:ahLst/>
            <a:cxnLst/>
            <a:rect l="l" t="t" r="r" b="b"/>
            <a:pathLst>
              <a:path w="14009802" h="14009802">
                <a:moveTo>
                  <a:pt x="0" y="0"/>
                </a:moveTo>
                <a:lnTo>
                  <a:pt x="14009803" y="0"/>
                </a:lnTo>
                <a:lnTo>
                  <a:pt x="14009803" y="14009803"/>
                </a:lnTo>
                <a:lnTo>
                  <a:pt x="0" y="14009803"/>
                </a:lnTo>
                <a:lnTo>
                  <a:pt x="0" y="0"/>
                </a:lnTo>
                <a:close/>
              </a:path>
            </a:pathLst>
          </a:custGeom>
          <a:blipFill>
            <a:blip r:embed="rId8"/>
            <a:stretch>
              <a:fillRect/>
            </a:stretch>
          </a:blipFill>
        </p:spPr>
      </p:sp>
      <p:sp>
        <p:nvSpPr>
          <p:cNvPr id="7" name="TextBox 7"/>
          <p:cNvSpPr txBox="1"/>
          <p:nvPr/>
        </p:nvSpPr>
        <p:spPr>
          <a:xfrm>
            <a:off x="788652" y="1767093"/>
            <a:ext cx="10399614" cy="1170306"/>
          </a:xfrm>
          <a:prstGeom prst="rect">
            <a:avLst/>
          </a:prstGeom>
        </p:spPr>
        <p:txBody>
          <a:bodyPr lIns="0" tIns="0" rIns="0" bIns="0" rtlCol="0" anchor="t">
            <a:spAutoFit/>
          </a:bodyPr>
          <a:lstStyle/>
          <a:p>
            <a:pPr marL="0" lvl="0" indent="0" algn="l">
              <a:lnSpc>
                <a:spcPts val="9519"/>
              </a:lnSpc>
              <a:spcBef>
                <a:spcPct val="0"/>
              </a:spcBef>
            </a:pPr>
            <a:r>
              <a:rPr lang="en-US" sz="6799" u="none" strike="noStrike">
                <a:solidFill>
                  <a:srgbClr val="1F294C"/>
                </a:solidFill>
                <a:latin typeface="Georgia Pro Condensed Bold"/>
              </a:rPr>
              <a:t>Gestion de la performance</a:t>
            </a:r>
          </a:p>
        </p:txBody>
      </p:sp>
      <p:sp>
        <p:nvSpPr>
          <p:cNvPr id="8" name="TextBox 8"/>
          <p:cNvSpPr txBox="1"/>
          <p:nvPr/>
        </p:nvSpPr>
        <p:spPr>
          <a:xfrm>
            <a:off x="788652" y="3718413"/>
            <a:ext cx="10092928" cy="3254475"/>
          </a:xfrm>
          <a:prstGeom prst="rect">
            <a:avLst/>
          </a:prstGeom>
        </p:spPr>
        <p:txBody>
          <a:bodyPr lIns="0" tIns="0" rIns="0" bIns="0" rtlCol="0" anchor="t">
            <a:spAutoFit/>
          </a:bodyPr>
          <a:lstStyle/>
          <a:p>
            <a:pPr marL="997686" lvl="1" indent="-498843" algn="just">
              <a:lnSpc>
                <a:spcPts val="6469"/>
              </a:lnSpc>
              <a:spcBef>
                <a:spcPct val="0"/>
              </a:spcBef>
              <a:buFont typeface="Arial"/>
              <a:buChar char="•"/>
            </a:pPr>
            <a:r>
              <a:rPr lang="en-US" sz="4621" u="none" strike="noStrike">
                <a:solidFill>
                  <a:srgbClr val="495684"/>
                </a:solidFill>
                <a:latin typeface="Advent Pro Bold"/>
              </a:rPr>
              <a:t>Évaluation de la performance</a:t>
            </a:r>
          </a:p>
          <a:p>
            <a:pPr marL="997686" lvl="1" indent="-498843" algn="just">
              <a:lnSpc>
                <a:spcPts val="6469"/>
              </a:lnSpc>
              <a:spcBef>
                <a:spcPct val="0"/>
              </a:spcBef>
              <a:buFont typeface="Arial"/>
              <a:buChar char="•"/>
            </a:pPr>
            <a:r>
              <a:rPr lang="en-US" sz="4621" u="none" strike="noStrike">
                <a:solidFill>
                  <a:srgbClr val="495684"/>
                </a:solidFill>
                <a:latin typeface="Advent Pro Bold"/>
              </a:rPr>
              <a:t>Objectifs et indicateurs de performance</a:t>
            </a:r>
          </a:p>
          <a:p>
            <a:pPr marL="997686" lvl="1" indent="-498843" algn="just">
              <a:lnSpc>
                <a:spcPts val="6469"/>
              </a:lnSpc>
              <a:spcBef>
                <a:spcPct val="0"/>
              </a:spcBef>
              <a:buFont typeface="Arial"/>
              <a:buChar char="•"/>
            </a:pPr>
            <a:r>
              <a:rPr lang="en-US" sz="4621" u="none" strike="noStrike">
                <a:solidFill>
                  <a:srgbClr val="495684"/>
                </a:solidFill>
                <a:latin typeface="Advent Pro Bold"/>
              </a:rPr>
              <a:t>Feedback et évaluation régulière</a:t>
            </a:r>
          </a:p>
          <a:p>
            <a:pPr algn="just">
              <a:lnSpc>
                <a:spcPts val="6469"/>
              </a:lnSpc>
              <a:spcBef>
                <a:spcPct val="0"/>
              </a:spcBef>
            </a:pPr>
            <a:endParaRPr lang="en-US" sz="4621" u="none" strike="noStrike">
              <a:solidFill>
                <a:srgbClr val="495684"/>
              </a:solidFill>
              <a:latin typeface="Advent Pro Bold"/>
            </a:endParaRPr>
          </a:p>
        </p:txBody>
      </p:sp>
      <p:sp>
        <p:nvSpPr>
          <p:cNvPr id="9" name="Freeform 9"/>
          <p:cNvSpPr/>
          <p:nvPr/>
        </p:nvSpPr>
        <p:spPr>
          <a:xfrm flipH="1">
            <a:off x="-8094115" y="8077899"/>
            <a:ext cx="14009802" cy="6755016"/>
          </a:xfrm>
          <a:custGeom>
            <a:avLst/>
            <a:gdLst/>
            <a:ahLst/>
            <a:cxnLst/>
            <a:rect l="l" t="t" r="r" b="b"/>
            <a:pathLst>
              <a:path w="14009802" h="6755016">
                <a:moveTo>
                  <a:pt x="14009803" y="0"/>
                </a:moveTo>
                <a:lnTo>
                  <a:pt x="0" y="0"/>
                </a:lnTo>
                <a:lnTo>
                  <a:pt x="0" y="6755016"/>
                </a:lnTo>
                <a:lnTo>
                  <a:pt x="14009803" y="6755016"/>
                </a:lnTo>
                <a:lnTo>
                  <a:pt x="14009803" y="0"/>
                </a:lnTo>
                <a:close/>
              </a:path>
            </a:pathLst>
          </a:custGeom>
          <a:blipFill>
            <a:blip r:embed="rId8"/>
            <a:stretch>
              <a:fillRect t="-107398"/>
            </a:stretch>
          </a:blipFill>
        </p:spPr>
      </p:sp>
      <p:sp>
        <p:nvSpPr>
          <p:cNvPr id="10" name="Freeform 10"/>
          <p:cNvSpPr/>
          <p:nvPr/>
        </p:nvSpPr>
        <p:spPr>
          <a:xfrm rot="-9377095">
            <a:off x="14654645" y="-2404433"/>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ZoneTexte 15">
            <a:extLst>
              <a:ext uri="{FF2B5EF4-FFF2-40B4-BE49-F238E27FC236}">
                <a16:creationId xmlns:a16="http://schemas.microsoft.com/office/drawing/2014/main" id="{5C7E0742-C149-0978-5CD0-17919C19478E}"/>
              </a:ext>
            </a:extLst>
          </p:cNvPr>
          <p:cNvSpPr txBox="1"/>
          <p:nvPr/>
        </p:nvSpPr>
        <p:spPr>
          <a:xfrm>
            <a:off x="379476" y="9327786"/>
            <a:ext cx="17529048" cy="5847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320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lang="fr-F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596961">
            <a:off x="-1406027" y="6709320"/>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123381">
            <a:off x="15547033" y="-668114"/>
            <a:ext cx="3876074" cy="4007220"/>
          </a:xfrm>
          <a:custGeom>
            <a:avLst/>
            <a:gdLst/>
            <a:ahLst/>
            <a:cxnLst/>
            <a:rect l="l" t="t" r="r" b="b"/>
            <a:pathLst>
              <a:path w="3876074" h="4007220">
                <a:moveTo>
                  <a:pt x="0" y="0"/>
                </a:moveTo>
                <a:lnTo>
                  <a:pt x="3876075" y="0"/>
                </a:lnTo>
                <a:lnTo>
                  <a:pt x="3876075" y="4007220"/>
                </a:lnTo>
                <a:lnTo>
                  <a:pt x="0" y="40072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560293">
            <a:off x="14240364" y="-1393983"/>
            <a:ext cx="2725288" cy="3620552"/>
          </a:xfrm>
          <a:custGeom>
            <a:avLst/>
            <a:gdLst/>
            <a:ahLst/>
            <a:cxnLst/>
            <a:rect l="l" t="t" r="r" b="b"/>
            <a:pathLst>
              <a:path w="2725288" h="3620552">
                <a:moveTo>
                  <a:pt x="0" y="0"/>
                </a:moveTo>
                <a:lnTo>
                  <a:pt x="2725288" y="0"/>
                </a:lnTo>
                <a:lnTo>
                  <a:pt x="2725288"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9144000" y="720741"/>
            <a:ext cx="10303992" cy="10303992"/>
          </a:xfrm>
          <a:custGeom>
            <a:avLst/>
            <a:gdLst/>
            <a:ahLst/>
            <a:cxnLst/>
            <a:rect l="l" t="t" r="r" b="b"/>
            <a:pathLst>
              <a:path w="10303992" h="10303992">
                <a:moveTo>
                  <a:pt x="0" y="0"/>
                </a:moveTo>
                <a:lnTo>
                  <a:pt x="10303992" y="0"/>
                </a:lnTo>
                <a:lnTo>
                  <a:pt x="10303992" y="10303993"/>
                </a:lnTo>
                <a:lnTo>
                  <a:pt x="0" y="10303993"/>
                </a:lnTo>
                <a:lnTo>
                  <a:pt x="0" y="0"/>
                </a:lnTo>
                <a:close/>
              </a:path>
            </a:pathLst>
          </a:custGeom>
          <a:blipFill>
            <a:blip r:embed="rId10"/>
            <a:stretch>
              <a:fillRect/>
            </a:stretch>
          </a:blipFill>
        </p:spPr>
      </p:sp>
      <p:sp>
        <p:nvSpPr>
          <p:cNvPr id="7" name="TextBox 7"/>
          <p:cNvSpPr txBox="1"/>
          <p:nvPr/>
        </p:nvSpPr>
        <p:spPr>
          <a:xfrm>
            <a:off x="788652" y="1767093"/>
            <a:ext cx="11003856" cy="2370456"/>
          </a:xfrm>
          <a:prstGeom prst="rect">
            <a:avLst/>
          </a:prstGeom>
        </p:spPr>
        <p:txBody>
          <a:bodyPr lIns="0" tIns="0" rIns="0" bIns="0" rtlCol="0" anchor="t">
            <a:spAutoFit/>
          </a:bodyPr>
          <a:lstStyle/>
          <a:p>
            <a:pPr>
              <a:lnSpc>
                <a:spcPts val="9519"/>
              </a:lnSpc>
            </a:pPr>
            <a:r>
              <a:rPr lang="en-US" sz="6799">
                <a:solidFill>
                  <a:srgbClr val="1F294C"/>
                </a:solidFill>
                <a:latin typeface="Georgia Pro Condensed Bold"/>
              </a:rPr>
              <a:t>Gestion de la rémunération </a:t>
            </a:r>
          </a:p>
          <a:p>
            <a:pPr marL="0" lvl="0" indent="0" algn="l">
              <a:lnSpc>
                <a:spcPts val="9519"/>
              </a:lnSpc>
              <a:spcBef>
                <a:spcPct val="0"/>
              </a:spcBef>
            </a:pPr>
            <a:r>
              <a:rPr lang="en-US" sz="6799">
                <a:solidFill>
                  <a:srgbClr val="1F294C"/>
                </a:solidFill>
                <a:latin typeface="Georgia Pro Condensed Bold"/>
              </a:rPr>
              <a:t>et des avantages sociaux</a:t>
            </a:r>
          </a:p>
        </p:txBody>
      </p:sp>
      <p:sp>
        <p:nvSpPr>
          <p:cNvPr id="8" name="TextBox 8"/>
          <p:cNvSpPr txBox="1"/>
          <p:nvPr/>
        </p:nvSpPr>
        <p:spPr>
          <a:xfrm>
            <a:off x="788652" y="5048250"/>
            <a:ext cx="8999041" cy="3254475"/>
          </a:xfrm>
          <a:prstGeom prst="rect">
            <a:avLst/>
          </a:prstGeom>
        </p:spPr>
        <p:txBody>
          <a:bodyPr lIns="0" tIns="0" rIns="0" bIns="0" rtlCol="0" anchor="t">
            <a:spAutoFit/>
          </a:bodyPr>
          <a:lstStyle/>
          <a:p>
            <a:pPr marL="997686" lvl="1" indent="-498843" algn="just">
              <a:lnSpc>
                <a:spcPts val="6469"/>
              </a:lnSpc>
              <a:buFont typeface="Arial"/>
              <a:buChar char="•"/>
            </a:pPr>
            <a:r>
              <a:rPr lang="en-US" sz="4621" dirty="0">
                <a:solidFill>
                  <a:srgbClr val="495684"/>
                </a:solidFill>
                <a:latin typeface="Advent Pro Bold"/>
              </a:rPr>
              <a:t>Politiques de </a:t>
            </a:r>
            <a:r>
              <a:rPr lang="en-US" sz="4621" dirty="0" err="1">
                <a:solidFill>
                  <a:srgbClr val="495684"/>
                </a:solidFill>
                <a:latin typeface="Advent Pro Bold"/>
              </a:rPr>
              <a:t>rémunération</a:t>
            </a:r>
            <a:endParaRPr lang="en-US" sz="4621" dirty="0">
              <a:solidFill>
                <a:srgbClr val="495684"/>
              </a:solidFill>
              <a:latin typeface="Advent Pro Bold"/>
            </a:endParaRPr>
          </a:p>
          <a:p>
            <a:pPr marL="997686" lvl="1" indent="-498843" algn="just">
              <a:lnSpc>
                <a:spcPts val="6469"/>
              </a:lnSpc>
              <a:buFont typeface="Arial"/>
              <a:buChar char="•"/>
            </a:pPr>
            <a:r>
              <a:rPr lang="en-US" sz="4621" dirty="0" err="1">
                <a:solidFill>
                  <a:srgbClr val="495684"/>
                </a:solidFill>
                <a:latin typeface="Advent Pro Bold"/>
              </a:rPr>
              <a:t>Avantages</a:t>
            </a:r>
            <a:r>
              <a:rPr lang="en-US" sz="4621" dirty="0">
                <a:solidFill>
                  <a:srgbClr val="495684"/>
                </a:solidFill>
                <a:latin typeface="Advent Pro Bold"/>
              </a:rPr>
              <a:t> </a:t>
            </a:r>
            <a:r>
              <a:rPr lang="en-US" sz="4621" dirty="0" err="1">
                <a:solidFill>
                  <a:srgbClr val="495684"/>
                </a:solidFill>
                <a:latin typeface="Advent Pro Bold"/>
              </a:rPr>
              <a:t>sociaux</a:t>
            </a:r>
            <a:r>
              <a:rPr lang="en-US" sz="4621" dirty="0">
                <a:solidFill>
                  <a:srgbClr val="495684"/>
                </a:solidFill>
                <a:latin typeface="Advent Pro Bold"/>
              </a:rPr>
              <a:t> </a:t>
            </a:r>
            <a:r>
              <a:rPr lang="en-US" sz="4621" dirty="0" err="1">
                <a:solidFill>
                  <a:srgbClr val="495684"/>
                </a:solidFill>
                <a:latin typeface="Advent Pro Bold"/>
              </a:rPr>
              <a:t>offerts</a:t>
            </a:r>
            <a:endParaRPr lang="en-US" sz="4621" dirty="0">
              <a:solidFill>
                <a:srgbClr val="495684"/>
              </a:solidFill>
              <a:latin typeface="Advent Pro Bold"/>
            </a:endParaRPr>
          </a:p>
          <a:p>
            <a:pPr marL="997686" lvl="1" indent="-498843" algn="just">
              <a:lnSpc>
                <a:spcPts val="6469"/>
              </a:lnSpc>
              <a:buFont typeface="Arial"/>
              <a:buChar char="•"/>
            </a:pPr>
            <a:r>
              <a:rPr lang="en-US" sz="4621" dirty="0">
                <a:solidFill>
                  <a:srgbClr val="495684"/>
                </a:solidFill>
                <a:latin typeface="Advent Pro Bold"/>
              </a:rPr>
              <a:t>Gestion des </a:t>
            </a:r>
            <a:r>
              <a:rPr lang="en-US" sz="4621" dirty="0" err="1">
                <a:solidFill>
                  <a:srgbClr val="495684"/>
                </a:solidFill>
                <a:latin typeface="Advent Pro Bold"/>
              </a:rPr>
              <a:t>salaires</a:t>
            </a:r>
            <a:r>
              <a:rPr lang="en-US" sz="4621" dirty="0">
                <a:solidFill>
                  <a:srgbClr val="495684"/>
                </a:solidFill>
                <a:latin typeface="Advent Pro Bold"/>
              </a:rPr>
              <a:t> et des primes</a:t>
            </a:r>
          </a:p>
          <a:p>
            <a:pPr algn="just">
              <a:lnSpc>
                <a:spcPts val="6469"/>
              </a:lnSpc>
              <a:spcBef>
                <a:spcPct val="0"/>
              </a:spcBef>
            </a:pPr>
            <a:endParaRPr lang="en-US" sz="4621" dirty="0">
              <a:solidFill>
                <a:srgbClr val="495684"/>
              </a:solidFill>
              <a:latin typeface="Advent Pro Bold"/>
            </a:endParaRPr>
          </a:p>
        </p:txBody>
      </p:sp>
      <p:sp>
        <p:nvSpPr>
          <p:cNvPr id="12" name="Espace réservé du numéro de diapositive 11">
            <a:extLst>
              <a:ext uri="{FF2B5EF4-FFF2-40B4-BE49-F238E27FC236}">
                <a16:creationId xmlns:a16="http://schemas.microsoft.com/office/drawing/2014/main" id="{9B04DAAE-CF2F-6715-6E74-957E8201662C}"/>
              </a:ext>
            </a:extLst>
          </p:cNvPr>
          <p:cNvSpPr>
            <a:spLocks noGrp="1"/>
          </p:cNvSpPr>
          <p:nvPr>
            <p:ph type="sldNum" sz="quarter" idx="12"/>
          </p:nvPr>
        </p:nvSpPr>
        <p:spPr>
          <a:xfrm>
            <a:off x="15616455" y="9550571"/>
            <a:ext cx="2133600" cy="365125"/>
          </a:xfrm>
        </p:spPr>
        <p:txBody>
          <a:bodyPr/>
          <a:lstStyle/>
          <a:p>
            <a:fld id="{B6F15528-21DE-4FAA-801E-634DDDAF4B2B}" type="slidenum">
              <a:rPr lang="en-US" sz="3200" b="1" smtClean="0">
                <a:solidFill>
                  <a:schemeClr val="tx1"/>
                </a:solidFill>
              </a:rPr>
              <a:pPr/>
              <a:t>16</a:t>
            </a:fld>
            <a:endParaRPr lang="en-US" sz="3200" b="1"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596961">
            <a:off x="-1406027" y="6709320"/>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123381">
            <a:off x="15547033" y="-668114"/>
            <a:ext cx="3876074" cy="4007220"/>
          </a:xfrm>
          <a:custGeom>
            <a:avLst/>
            <a:gdLst/>
            <a:ahLst/>
            <a:cxnLst/>
            <a:rect l="l" t="t" r="r" b="b"/>
            <a:pathLst>
              <a:path w="3876074" h="4007220">
                <a:moveTo>
                  <a:pt x="0" y="0"/>
                </a:moveTo>
                <a:lnTo>
                  <a:pt x="3876075" y="0"/>
                </a:lnTo>
                <a:lnTo>
                  <a:pt x="3876075" y="4007220"/>
                </a:lnTo>
                <a:lnTo>
                  <a:pt x="0" y="40072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560293">
            <a:off x="14240364" y="-1393983"/>
            <a:ext cx="2725288" cy="3620552"/>
          </a:xfrm>
          <a:custGeom>
            <a:avLst/>
            <a:gdLst/>
            <a:ahLst/>
            <a:cxnLst/>
            <a:rect l="l" t="t" r="r" b="b"/>
            <a:pathLst>
              <a:path w="2725288" h="3620552">
                <a:moveTo>
                  <a:pt x="0" y="0"/>
                </a:moveTo>
                <a:lnTo>
                  <a:pt x="2725288" y="0"/>
                </a:lnTo>
                <a:lnTo>
                  <a:pt x="2725288"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87026" y="2423684"/>
            <a:ext cx="7822008" cy="8044773"/>
          </a:xfrm>
          <a:custGeom>
            <a:avLst/>
            <a:gdLst/>
            <a:ahLst/>
            <a:cxnLst/>
            <a:rect l="l" t="t" r="r" b="b"/>
            <a:pathLst>
              <a:path w="7822008" h="8044773">
                <a:moveTo>
                  <a:pt x="0" y="0"/>
                </a:moveTo>
                <a:lnTo>
                  <a:pt x="7822007" y="0"/>
                </a:lnTo>
                <a:lnTo>
                  <a:pt x="7822007" y="8044773"/>
                </a:lnTo>
                <a:lnTo>
                  <a:pt x="0" y="8044773"/>
                </a:lnTo>
                <a:lnTo>
                  <a:pt x="0" y="0"/>
                </a:lnTo>
                <a:close/>
              </a:path>
            </a:pathLst>
          </a:custGeom>
          <a:blipFill>
            <a:blip r:embed="rId10">
              <a:alphaModFix amt="52000"/>
            </a:blip>
            <a:stretch>
              <a:fillRect l="-2358" r="-2358"/>
            </a:stretch>
          </a:blipFill>
        </p:spPr>
      </p:sp>
      <p:sp>
        <p:nvSpPr>
          <p:cNvPr id="7" name="Freeform 7"/>
          <p:cNvSpPr/>
          <p:nvPr/>
        </p:nvSpPr>
        <p:spPr>
          <a:xfrm>
            <a:off x="-1075460" y="3090399"/>
            <a:ext cx="9667419" cy="12335802"/>
          </a:xfrm>
          <a:custGeom>
            <a:avLst/>
            <a:gdLst/>
            <a:ahLst/>
            <a:cxnLst/>
            <a:rect l="l" t="t" r="r" b="b"/>
            <a:pathLst>
              <a:path w="9667419" h="12335802">
                <a:moveTo>
                  <a:pt x="0" y="0"/>
                </a:moveTo>
                <a:lnTo>
                  <a:pt x="9667419" y="0"/>
                </a:lnTo>
                <a:lnTo>
                  <a:pt x="9667419" y="12335802"/>
                </a:lnTo>
                <a:lnTo>
                  <a:pt x="0" y="12335802"/>
                </a:lnTo>
                <a:lnTo>
                  <a:pt x="0" y="0"/>
                </a:lnTo>
                <a:close/>
              </a:path>
            </a:pathLst>
          </a:custGeom>
          <a:blipFill>
            <a:blip r:embed="rId11"/>
            <a:stretch>
              <a:fillRect/>
            </a:stretch>
          </a:blipFill>
        </p:spPr>
      </p:sp>
      <p:sp>
        <p:nvSpPr>
          <p:cNvPr id="8" name="Freeform 8"/>
          <p:cNvSpPr/>
          <p:nvPr/>
        </p:nvSpPr>
        <p:spPr>
          <a:xfrm rot="-4037242" flipH="1">
            <a:off x="-1878185" y="1034320"/>
            <a:ext cx="8859380" cy="8491210"/>
          </a:xfrm>
          <a:custGeom>
            <a:avLst/>
            <a:gdLst/>
            <a:ahLst/>
            <a:cxnLst/>
            <a:rect l="l" t="t" r="r" b="b"/>
            <a:pathLst>
              <a:path w="8859380" h="8491210">
                <a:moveTo>
                  <a:pt x="8859380" y="0"/>
                </a:moveTo>
                <a:lnTo>
                  <a:pt x="0" y="0"/>
                </a:lnTo>
                <a:lnTo>
                  <a:pt x="0" y="8491210"/>
                </a:lnTo>
                <a:lnTo>
                  <a:pt x="8859380" y="8491210"/>
                </a:lnTo>
                <a:lnTo>
                  <a:pt x="8859380" y="0"/>
                </a:lnTo>
                <a:close/>
              </a:path>
            </a:pathLst>
          </a:custGeom>
          <a:blipFill>
            <a:blip r:embed="rId12"/>
            <a:stretch>
              <a:fillRect l="-53662" b="-124530"/>
            </a:stretch>
          </a:blipFill>
        </p:spPr>
      </p:sp>
      <p:sp>
        <p:nvSpPr>
          <p:cNvPr id="9" name="TextBox 9"/>
          <p:cNvSpPr txBox="1"/>
          <p:nvPr/>
        </p:nvSpPr>
        <p:spPr>
          <a:xfrm>
            <a:off x="8178220" y="1572894"/>
            <a:ext cx="10109780" cy="3570606"/>
          </a:xfrm>
          <a:prstGeom prst="rect">
            <a:avLst/>
          </a:prstGeom>
        </p:spPr>
        <p:txBody>
          <a:bodyPr lIns="0" tIns="0" rIns="0" bIns="0" rtlCol="0" anchor="t">
            <a:spAutoFit/>
          </a:bodyPr>
          <a:lstStyle/>
          <a:p>
            <a:pPr>
              <a:lnSpc>
                <a:spcPts val="9519"/>
              </a:lnSpc>
            </a:pPr>
            <a:r>
              <a:rPr lang="en-US" sz="6799">
                <a:solidFill>
                  <a:srgbClr val="1F294C"/>
                </a:solidFill>
                <a:latin typeface="Georgia Pro Condensed Bold"/>
              </a:rPr>
              <a:t>Gestion des relations avec les employés </a:t>
            </a:r>
          </a:p>
          <a:p>
            <a:pPr marL="0" lvl="0" indent="0" algn="l">
              <a:lnSpc>
                <a:spcPts val="9519"/>
              </a:lnSpc>
              <a:spcBef>
                <a:spcPct val="0"/>
              </a:spcBef>
            </a:pPr>
            <a:r>
              <a:rPr lang="en-US" sz="6799">
                <a:solidFill>
                  <a:srgbClr val="1F294C"/>
                </a:solidFill>
                <a:latin typeface="Georgia Pro Condensed Bold"/>
              </a:rPr>
              <a:t>et la gestion des conflits</a:t>
            </a:r>
          </a:p>
        </p:txBody>
      </p:sp>
      <p:sp>
        <p:nvSpPr>
          <p:cNvPr id="10" name="TextBox 10"/>
          <p:cNvSpPr txBox="1"/>
          <p:nvPr/>
        </p:nvSpPr>
        <p:spPr>
          <a:xfrm>
            <a:off x="8591959" y="5764713"/>
            <a:ext cx="9431666" cy="4073625"/>
          </a:xfrm>
          <a:prstGeom prst="rect">
            <a:avLst/>
          </a:prstGeom>
        </p:spPr>
        <p:txBody>
          <a:bodyPr lIns="0" tIns="0" rIns="0" bIns="0" rtlCol="0" anchor="t">
            <a:spAutoFit/>
          </a:bodyPr>
          <a:lstStyle/>
          <a:p>
            <a:pPr marL="997686" lvl="1" indent="-498843" algn="just">
              <a:lnSpc>
                <a:spcPts val="6469"/>
              </a:lnSpc>
              <a:buFont typeface="Arial"/>
              <a:buChar char="•"/>
            </a:pPr>
            <a:r>
              <a:rPr lang="en-US" sz="4621">
                <a:solidFill>
                  <a:srgbClr val="495684"/>
                </a:solidFill>
                <a:latin typeface="Advent Pro Bold"/>
              </a:rPr>
              <a:t>Communication interne</a:t>
            </a:r>
          </a:p>
          <a:p>
            <a:pPr marL="997686" lvl="1" indent="-498843" algn="just">
              <a:lnSpc>
                <a:spcPts val="6469"/>
              </a:lnSpc>
              <a:buFont typeface="Arial"/>
              <a:buChar char="•"/>
            </a:pPr>
            <a:r>
              <a:rPr lang="en-US" sz="4621" dirty="0" err="1">
                <a:solidFill>
                  <a:srgbClr val="495684"/>
                </a:solidFill>
                <a:latin typeface="Advent Pro Bold"/>
              </a:rPr>
              <a:t>Médiation</a:t>
            </a:r>
            <a:r>
              <a:rPr lang="en-US" sz="4621" dirty="0">
                <a:solidFill>
                  <a:srgbClr val="495684"/>
                </a:solidFill>
                <a:latin typeface="Advent Pro Bold"/>
              </a:rPr>
              <a:t> et </a:t>
            </a:r>
            <a:r>
              <a:rPr lang="en-US" sz="4621" dirty="0" err="1">
                <a:solidFill>
                  <a:srgbClr val="495684"/>
                </a:solidFill>
                <a:latin typeface="Advent Pro Bold"/>
              </a:rPr>
              <a:t>résolution</a:t>
            </a:r>
            <a:r>
              <a:rPr lang="en-US" sz="4621" dirty="0">
                <a:solidFill>
                  <a:srgbClr val="495684"/>
                </a:solidFill>
                <a:latin typeface="Advent Pro Bold"/>
              </a:rPr>
              <a:t> des </a:t>
            </a:r>
            <a:r>
              <a:rPr lang="en-US" sz="4621" dirty="0" err="1">
                <a:solidFill>
                  <a:srgbClr val="495684"/>
                </a:solidFill>
                <a:latin typeface="Advent Pro Bold"/>
              </a:rPr>
              <a:t>conflits</a:t>
            </a:r>
            <a:endParaRPr lang="en-US" sz="4621" dirty="0">
              <a:solidFill>
                <a:srgbClr val="495684"/>
              </a:solidFill>
              <a:latin typeface="Advent Pro Bold"/>
            </a:endParaRPr>
          </a:p>
          <a:p>
            <a:pPr marL="997686" lvl="1" indent="-498843" algn="just">
              <a:lnSpc>
                <a:spcPts val="6469"/>
              </a:lnSpc>
              <a:buFont typeface="Arial"/>
              <a:buChar char="•"/>
            </a:pPr>
            <a:r>
              <a:rPr lang="en-US" sz="4621" dirty="0">
                <a:solidFill>
                  <a:srgbClr val="495684"/>
                </a:solidFill>
                <a:latin typeface="Advent Pro Bold"/>
              </a:rPr>
              <a:t>Promotion </a:t>
            </a:r>
            <a:r>
              <a:rPr lang="en-US" sz="4621" dirty="0" err="1">
                <a:solidFill>
                  <a:srgbClr val="495684"/>
                </a:solidFill>
                <a:latin typeface="Advent Pro Bold"/>
              </a:rPr>
              <a:t>d'une</a:t>
            </a:r>
            <a:r>
              <a:rPr lang="en-US" sz="4621" dirty="0">
                <a:solidFill>
                  <a:srgbClr val="495684"/>
                </a:solidFill>
                <a:latin typeface="Advent Pro Bold"/>
              </a:rPr>
              <a:t> culture </a:t>
            </a:r>
            <a:r>
              <a:rPr lang="en-US" sz="4621" dirty="0" err="1">
                <a:solidFill>
                  <a:srgbClr val="495684"/>
                </a:solidFill>
                <a:latin typeface="Advent Pro Bold"/>
              </a:rPr>
              <a:t>organisationnelle</a:t>
            </a:r>
            <a:r>
              <a:rPr lang="en-US" sz="4621" dirty="0">
                <a:solidFill>
                  <a:srgbClr val="495684"/>
                </a:solidFill>
                <a:latin typeface="Advent Pro Bold"/>
              </a:rPr>
              <a:t> positive</a:t>
            </a:r>
          </a:p>
          <a:p>
            <a:pPr algn="just">
              <a:lnSpc>
                <a:spcPts val="6469"/>
              </a:lnSpc>
              <a:spcBef>
                <a:spcPct val="0"/>
              </a:spcBef>
            </a:pPr>
            <a:endParaRPr lang="en-US" sz="4621" dirty="0">
              <a:solidFill>
                <a:srgbClr val="495684"/>
              </a:solidFill>
              <a:latin typeface="Advent Pro Bold"/>
            </a:endParaRPr>
          </a:p>
        </p:txBody>
      </p:sp>
      <p:sp>
        <p:nvSpPr>
          <p:cNvPr id="14" name="Espace réservé du numéro de diapositive 13">
            <a:extLst>
              <a:ext uri="{FF2B5EF4-FFF2-40B4-BE49-F238E27FC236}">
                <a16:creationId xmlns:a16="http://schemas.microsoft.com/office/drawing/2014/main" id="{63702B55-E191-60FC-0E48-2DE25C19B829}"/>
              </a:ext>
            </a:extLst>
          </p:cNvPr>
          <p:cNvSpPr>
            <a:spLocks noGrp="1"/>
          </p:cNvSpPr>
          <p:nvPr>
            <p:ph type="sldNum" sz="quarter" idx="12"/>
          </p:nvPr>
        </p:nvSpPr>
        <p:spPr>
          <a:xfrm>
            <a:off x="15881060" y="9473213"/>
            <a:ext cx="2133600" cy="365125"/>
          </a:xfrm>
        </p:spPr>
        <p:txBody>
          <a:bodyPr/>
          <a:lstStyle/>
          <a:p>
            <a:fld id="{B6F15528-21DE-4FAA-801E-634DDDAF4B2B}" type="slidenum">
              <a:rPr lang="en-US" sz="4000" smtClean="0">
                <a:solidFill>
                  <a:schemeClr val="tx1"/>
                </a:solidFill>
              </a:rPr>
              <a:pPr/>
              <a:t>17</a:t>
            </a:fld>
            <a:endParaRPr lang="en-US" sz="40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TextBox 2"/>
          <p:cNvSpPr txBox="1"/>
          <p:nvPr/>
        </p:nvSpPr>
        <p:spPr>
          <a:xfrm>
            <a:off x="2119215" y="848693"/>
            <a:ext cx="14049569" cy="971550"/>
          </a:xfrm>
          <a:prstGeom prst="rect">
            <a:avLst/>
          </a:prstGeom>
        </p:spPr>
        <p:txBody>
          <a:bodyPr lIns="0" tIns="0" rIns="0" bIns="0" rtlCol="0" anchor="t">
            <a:spAutoFit/>
          </a:bodyPr>
          <a:lstStyle/>
          <a:p>
            <a:pPr algn="ctr">
              <a:lnSpc>
                <a:spcPts val="7679"/>
              </a:lnSpc>
            </a:pPr>
            <a:r>
              <a:rPr lang="en-US" sz="6399" spc="63">
                <a:solidFill>
                  <a:srgbClr val="0086B3"/>
                </a:solidFill>
                <a:latin typeface="Proxima Nova Bold"/>
              </a:rPr>
              <a:t>MODÈLES THÉORIQUES DE LA GRH</a:t>
            </a:r>
          </a:p>
        </p:txBody>
      </p:sp>
      <p:grpSp>
        <p:nvGrpSpPr>
          <p:cNvPr id="3" name="Group 3"/>
          <p:cNvGrpSpPr/>
          <p:nvPr/>
        </p:nvGrpSpPr>
        <p:grpSpPr>
          <a:xfrm>
            <a:off x="813626" y="2604841"/>
            <a:ext cx="3332149" cy="3204678"/>
            <a:chOff x="0" y="0"/>
            <a:chExt cx="1510454" cy="1452672"/>
          </a:xfrm>
        </p:grpSpPr>
        <p:sp>
          <p:nvSpPr>
            <p:cNvPr id="4" name="Freeform 4"/>
            <p:cNvSpPr/>
            <p:nvPr/>
          </p:nvSpPr>
          <p:spPr>
            <a:xfrm>
              <a:off x="0" y="0"/>
              <a:ext cx="1510454" cy="1452672"/>
            </a:xfrm>
            <a:custGeom>
              <a:avLst/>
              <a:gdLst/>
              <a:ahLst/>
              <a:cxnLst/>
              <a:rect l="l" t="t" r="r" b="b"/>
              <a:pathLst>
                <a:path w="1510454" h="1452672">
                  <a:moveTo>
                    <a:pt x="23234" y="0"/>
                  </a:moveTo>
                  <a:lnTo>
                    <a:pt x="1487220" y="0"/>
                  </a:lnTo>
                  <a:cubicBezTo>
                    <a:pt x="1493382" y="0"/>
                    <a:pt x="1499292" y="2448"/>
                    <a:pt x="1503649" y="6805"/>
                  </a:cubicBezTo>
                  <a:cubicBezTo>
                    <a:pt x="1508006" y="11162"/>
                    <a:pt x="1510454" y="17072"/>
                    <a:pt x="1510454" y="23234"/>
                  </a:cubicBezTo>
                  <a:lnTo>
                    <a:pt x="1510454" y="1429438"/>
                  </a:lnTo>
                  <a:cubicBezTo>
                    <a:pt x="1510454" y="1442270"/>
                    <a:pt x="1500052" y="1452672"/>
                    <a:pt x="1487220" y="1452672"/>
                  </a:cubicBezTo>
                  <a:lnTo>
                    <a:pt x="23234" y="1452672"/>
                  </a:lnTo>
                  <a:cubicBezTo>
                    <a:pt x="10402" y="1452672"/>
                    <a:pt x="0" y="1442270"/>
                    <a:pt x="0" y="1429438"/>
                  </a:cubicBezTo>
                  <a:lnTo>
                    <a:pt x="0" y="23234"/>
                  </a:lnTo>
                  <a:cubicBezTo>
                    <a:pt x="0" y="10402"/>
                    <a:pt x="10402" y="0"/>
                    <a:pt x="23234" y="0"/>
                  </a:cubicBezTo>
                  <a:close/>
                </a:path>
              </a:pathLst>
            </a:custGeom>
            <a:solidFill>
              <a:srgbClr val="9FCFF9"/>
            </a:solidFill>
          </p:spPr>
        </p:sp>
        <p:sp>
          <p:nvSpPr>
            <p:cNvPr id="5" name="TextBox 5"/>
            <p:cNvSpPr txBox="1"/>
            <p:nvPr/>
          </p:nvSpPr>
          <p:spPr>
            <a:xfrm>
              <a:off x="0" y="-66675"/>
              <a:ext cx="1510454" cy="1519347"/>
            </a:xfrm>
            <a:prstGeom prst="rect">
              <a:avLst/>
            </a:prstGeom>
          </p:spPr>
          <p:txBody>
            <a:bodyPr lIns="254000" tIns="254000" rIns="254000" bIns="254000" rtlCol="0" anchor="ctr"/>
            <a:lstStyle/>
            <a:p>
              <a:pPr algn="ctr">
                <a:lnSpc>
                  <a:spcPts val="4619"/>
                </a:lnSpc>
              </a:pPr>
              <a:r>
                <a:rPr lang="en-US" sz="3299">
                  <a:solidFill>
                    <a:srgbClr val="1F294C"/>
                  </a:solidFill>
                  <a:latin typeface="Proxima Nova Bold"/>
                </a:rPr>
                <a:t>La théorie X et Y de McGregor</a:t>
              </a:r>
            </a:p>
          </p:txBody>
        </p:sp>
      </p:grpSp>
      <p:grpSp>
        <p:nvGrpSpPr>
          <p:cNvPr id="6" name="Group 6"/>
          <p:cNvGrpSpPr/>
          <p:nvPr/>
        </p:nvGrpSpPr>
        <p:grpSpPr>
          <a:xfrm>
            <a:off x="4145776" y="6590570"/>
            <a:ext cx="3332149" cy="3204678"/>
            <a:chOff x="0" y="0"/>
            <a:chExt cx="1510454" cy="1452672"/>
          </a:xfrm>
        </p:grpSpPr>
        <p:sp>
          <p:nvSpPr>
            <p:cNvPr id="7" name="Freeform 7"/>
            <p:cNvSpPr/>
            <p:nvPr/>
          </p:nvSpPr>
          <p:spPr>
            <a:xfrm>
              <a:off x="0" y="0"/>
              <a:ext cx="1510454" cy="1452672"/>
            </a:xfrm>
            <a:custGeom>
              <a:avLst/>
              <a:gdLst/>
              <a:ahLst/>
              <a:cxnLst/>
              <a:rect l="l" t="t" r="r" b="b"/>
              <a:pathLst>
                <a:path w="1510454" h="1452672">
                  <a:moveTo>
                    <a:pt x="23234" y="0"/>
                  </a:moveTo>
                  <a:lnTo>
                    <a:pt x="1487220" y="0"/>
                  </a:lnTo>
                  <a:cubicBezTo>
                    <a:pt x="1493382" y="0"/>
                    <a:pt x="1499292" y="2448"/>
                    <a:pt x="1503649" y="6805"/>
                  </a:cubicBezTo>
                  <a:cubicBezTo>
                    <a:pt x="1508006" y="11162"/>
                    <a:pt x="1510454" y="17072"/>
                    <a:pt x="1510454" y="23234"/>
                  </a:cubicBezTo>
                  <a:lnTo>
                    <a:pt x="1510454" y="1429438"/>
                  </a:lnTo>
                  <a:cubicBezTo>
                    <a:pt x="1510454" y="1442270"/>
                    <a:pt x="1500052" y="1452672"/>
                    <a:pt x="1487220" y="1452672"/>
                  </a:cubicBezTo>
                  <a:lnTo>
                    <a:pt x="23234" y="1452672"/>
                  </a:lnTo>
                  <a:cubicBezTo>
                    <a:pt x="10402" y="1452672"/>
                    <a:pt x="0" y="1442270"/>
                    <a:pt x="0" y="1429438"/>
                  </a:cubicBezTo>
                  <a:lnTo>
                    <a:pt x="0" y="23234"/>
                  </a:lnTo>
                  <a:cubicBezTo>
                    <a:pt x="0" y="10402"/>
                    <a:pt x="10402" y="0"/>
                    <a:pt x="23234" y="0"/>
                  </a:cubicBezTo>
                  <a:close/>
                </a:path>
              </a:pathLst>
            </a:custGeom>
            <a:solidFill>
              <a:srgbClr val="9FCFF9"/>
            </a:solidFill>
          </p:spPr>
        </p:sp>
        <p:sp>
          <p:nvSpPr>
            <p:cNvPr id="8" name="TextBox 8"/>
            <p:cNvSpPr txBox="1"/>
            <p:nvPr/>
          </p:nvSpPr>
          <p:spPr>
            <a:xfrm>
              <a:off x="0" y="-66675"/>
              <a:ext cx="1510454" cy="1519347"/>
            </a:xfrm>
            <a:prstGeom prst="rect">
              <a:avLst/>
            </a:prstGeom>
          </p:spPr>
          <p:txBody>
            <a:bodyPr lIns="254000" tIns="254000" rIns="254000" bIns="254000" rtlCol="0" anchor="ctr"/>
            <a:lstStyle/>
            <a:p>
              <a:pPr algn="ctr">
                <a:lnSpc>
                  <a:spcPts val="4619"/>
                </a:lnSpc>
              </a:pPr>
              <a:r>
                <a:rPr lang="en-US" sz="3299">
                  <a:solidFill>
                    <a:srgbClr val="1F294C"/>
                  </a:solidFill>
                  <a:latin typeface="Proxima Nova Bold"/>
                </a:rPr>
                <a:t>L'approche systémique de la GRH</a:t>
              </a:r>
            </a:p>
          </p:txBody>
        </p:sp>
      </p:grpSp>
      <p:grpSp>
        <p:nvGrpSpPr>
          <p:cNvPr id="9" name="Group 9"/>
          <p:cNvGrpSpPr/>
          <p:nvPr/>
        </p:nvGrpSpPr>
        <p:grpSpPr>
          <a:xfrm>
            <a:off x="7477925" y="2604841"/>
            <a:ext cx="3332149" cy="3204678"/>
            <a:chOff x="0" y="0"/>
            <a:chExt cx="1510454" cy="1452672"/>
          </a:xfrm>
        </p:grpSpPr>
        <p:sp>
          <p:nvSpPr>
            <p:cNvPr id="10" name="Freeform 10"/>
            <p:cNvSpPr/>
            <p:nvPr/>
          </p:nvSpPr>
          <p:spPr>
            <a:xfrm>
              <a:off x="0" y="0"/>
              <a:ext cx="1510454" cy="1452672"/>
            </a:xfrm>
            <a:custGeom>
              <a:avLst/>
              <a:gdLst/>
              <a:ahLst/>
              <a:cxnLst/>
              <a:rect l="l" t="t" r="r" b="b"/>
              <a:pathLst>
                <a:path w="1510454" h="1452672">
                  <a:moveTo>
                    <a:pt x="23234" y="0"/>
                  </a:moveTo>
                  <a:lnTo>
                    <a:pt x="1487220" y="0"/>
                  </a:lnTo>
                  <a:cubicBezTo>
                    <a:pt x="1493382" y="0"/>
                    <a:pt x="1499292" y="2448"/>
                    <a:pt x="1503649" y="6805"/>
                  </a:cubicBezTo>
                  <a:cubicBezTo>
                    <a:pt x="1508006" y="11162"/>
                    <a:pt x="1510454" y="17072"/>
                    <a:pt x="1510454" y="23234"/>
                  </a:cubicBezTo>
                  <a:lnTo>
                    <a:pt x="1510454" y="1429438"/>
                  </a:lnTo>
                  <a:cubicBezTo>
                    <a:pt x="1510454" y="1442270"/>
                    <a:pt x="1500052" y="1452672"/>
                    <a:pt x="1487220" y="1452672"/>
                  </a:cubicBezTo>
                  <a:lnTo>
                    <a:pt x="23234" y="1452672"/>
                  </a:lnTo>
                  <a:cubicBezTo>
                    <a:pt x="10402" y="1452672"/>
                    <a:pt x="0" y="1442270"/>
                    <a:pt x="0" y="1429438"/>
                  </a:cubicBezTo>
                  <a:lnTo>
                    <a:pt x="0" y="23234"/>
                  </a:lnTo>
                  <a:cubicBezTo>
                    <a:pt x="0" y="10402"/>
                    <a:pt x="10402" y="0"/>
                    <a:pt x="23234" y="0"/>
                  </a:cubicBezTo>
                  <a:close/>
                </a:path>
              </a:pathLst>
            </a:custGeom>
            <a:solidFill>
              <a:srgbClr val="9FCFF9"/>
            </a:solidFill>
          </p:spPr>
        </p:sp>
        <p:sp>
          <p:nvSpPr>
            <p:cNvPr id="11" name="TextBox 11"/>
            <p:cNvSpPr txBox="1"/>
            <p:nvPr/>
          </p:nvSpPr>
          <p:spPr>
            <a:xfrm>
              <a:off x="0" y="-66675"/>
              <a:ext cx="1510454" cy="1519347"/>
            </a:xfrm>
            <a:prstGeom prst="rect">
              <a:avLst/>
            </a:prstGeom>
          </p:spPr>
          <p:txBody>
            <a:bodyPr lIns="254000" tIns="254000" rIns="254000" bIns="254000" rtlCol="0" anchor="ctr"/>
            <a:lstStyle/>
            <a:p>
              <a:pPr algn="ctr">
                <a:lnSpc>
                  <a:spcPts val="4619"/>
                </a:lnSpc>
              </a:pPr>
              <a:r>
                <a:rPr lang="en-US" sz="3299">
                  <a:solidFill>
                    <a:srgbClr val="1F294C"/>
                  </a:solidFill>
                  <a:latin typeface="Proxima Nova Bold"/>
                </a:rPr>
                <a:t>la théorie de la motivation de Herzberg</a:t>
              </a:r>
            </a:p>
          </p:txBody>
        </p:sp>
      </p:grpSp>
      <p:grpSp>
        <p:nvGrpSpPr>
          <p:cNvPr id="12" name="Group 12"/>
          <p:cNvGrpSpPr/>
          <p:nvPr/>
        </p:nvGrpSpPr>
        <p:grpSpPr>
          <a:xfrm>
            <a:off x="10810075" y="6590570"/>
            <a:ext cx="3332149" cy="3204678"/>
            <a:chOff x="0" y="0"/>
            <a:chExt cx="1510454" cy="1452672"/>
          </a:xfrm>
        </p:grpSpPr>
        <p:sp>
          <p:nvSpPr>
            <p:cNvPr id="13" name="Freeform 13"/>
            <p:cNvSpPr/>
            <p:nvPr/>
          </p:nvSpPr>
          <p:spPr>
            <a:xfrm>
              <a:off x="0" y="0"/>
              <a:ext cx="1510454" cy="1452672"/>
            </a:xfrm>
            <a:custGeom>
              <a:avLst/>
              <a:gdLst/>
              <a:ahLst/>
              <a:cxnLst/>
              <a:rect l="l" t="t" r="r" b="b"/>
              <a:pathLst>
                <a:path w="1510454" h="1452672">
                  <a:moveTo>
                    <a:pt x="23234" y="0"/>
                  </a:moveTo>
                  <a:lnTo>
                    <a:pt x="1487220" y="0"/>
                  </a:lnTo>
                  <a:cubicBezTo>
                    <a:pt x="1493382" y="0"/>
                    <a:pt x="1499292" y="2448"/>
                    <a:pt x="1503649" y="6805"/>
                  </a:cubicBezTo>
                  <a:cubicBezTo>
                    <a:pt x="1508006" y="11162"/>
                    <a:pt x="1510454" y="17072"/>
                    <a:pt x="1510454" y="23234"/>
                  </a:cubicBezTo>
                  <a:lnTo>
                    <a:pt x="1510454" y="1429438"/>
                  </a:lnTo>
                  <a:cubicBezTo>
                    <a:pt x="1510454" y="1442270"/>
                    <a:pt x="1500052" y="1452672"/>
                    <a:pt x="1487220" y="1452672"/>
                  </a:cubicBezTo>
                  <a:lnTo>
                    <a:pt x="23234" y="1452672"/>
                  </a:lnTo>
                  <a:cubicBezTo>
                    <a:pt x="10402" y="1452672"/>
                    <a:pt x="0" y="1442270"/>
                    <a:pt x="0" y="1429438"/>
                  </a:cubicBezTo>
                  <a:lnTo>
                    <a:pt x="0" y="23234"/>
                  </a:lnTo>
                  <a:cubicBezTo>
                    <a:pt x="0" y="10402"/>
                    <a:pt x="10402" y="0"/>
                    <a:pt x="23234" y="0"/>
                  </a:cubicBezTo>
                  <a:close/>
                </a:path>
              </a:pathLst>
            </a:custGeom>
            <a:solidFill>
              <a:srgbClr val="9FCFF9"/>
            </a:solidFill>
          </p:spPr>
        </p:sp>
        <p:sp>
          <p:nvSpPr>
            <p:cNvPr id="14" name="TextBox 14"/>
            <p:cNvSpPr txBox="1"/>
            <p:nvPr/>
          </p:nvSpPr>
          <p:spPr>
            <a:xfrm>
              <a:off x="0" y="-66675"/>
              <a:ext cx="1510454" cy="1519347"/>
            </a:xfrm>
            <a:prstGeom prst="rect">
              <a:avLst/>
            </a:prstGeom>
          </p:spPr>
          <p:txBody>
            <a:bodyPr lIns="254000" tIns="254000" rIns="254000" bIns="254000" rtlCol="0" anchor="ctr"/>
            <a:lstStyle/>
            <a:p>
              <a:pPr algn="ctr">
                <a:lnSpc>
                  <a:spcPts val="4619"/>
                </a:lnSpc>
              </a:pPr>
              <a:r>
                <a:rPr lang="en-US" sz="3299">
                  <a:solidFill>
                    <a:srgbClr val="1F294C"/>
                  </a:solidFill>
                  <a:latin typeface="Proxima Nova Bold"/>
                </a:rPr>
                <a:t>La théorie des ressources organisationnelles</a:t>
              </a:r>
            </a:p>
          </p:txBody>
        </p:sp>
      </p:grpSp>
      <p:grpSp>
        <p:nvGrpSpPr>
          <p:cNvPr id="15" name="Group 15"/>
          <p:cNvGrpSpPr/>
          <p:nvPr/>
        </p:nvGrpSpPr>
        <p:grpSpPr>
          <a:xfrm>
            <a:off x="14142224" y="2604841"/>
            <a:ext cx="3332149" cy="3204678"/>
            <a:chOff x="0" y="0"/>
            <a:chExt cx="1510454" cy="1452672"/>
          </a:xfrm>
        </p:grpSpPr>
        <p:sp>
          <p:nvSpPr>
            <p:cNvPr id="16" name="Freeform 16"/>
            <p:cNvSpPr/>
            <p:nvPr/>
          </p:nvSpPr>
          <p:spPr>
            <a:xfrm>
              <a:off x="0" y="0"/>
              <a:ext cx="1510454" cy="1452672"/>
            </a:xfrm>
            <a:custGeom>
              <a:avLst/>
              <a:gdLst/>
              <a:ahLst/>
              <a:cxnLst/>
              <a:rect l="l" t="t" r="r" b="b"/>
              <a:pathLst>
                <a:path w="1510454" h="1452672">
                  <a:moveTo>
                    <a:pt x="23234" y="0"/>
                  </a:moveTo>
                  <a:lnTo>
                    <a:pt x="1487220" y="0"/>
                  </a:lnTo>
                  <a:cubicBezTo>
                    <a:pt x="1493382" y="0"/>
                    <a:pt x="1499292" y="2448"/>
                    <a:pt x="1503649" y="6805"/>
                  </a:cubicBezTo>
                  <a:cubicBezTo>
                    <a:pt x="1508006" y="11162"/>
                    <a:pt x="1510454" y="17072"/>
                    <a:pt x="1510454" y="23234"/>
                  </a:cubicBezTo>
                  <a:lnTo>
                    <a:pt x="1510454" y="1429438"/>
                  </a:lnTo>
                  <a:cubicBezTo>
                    <a:pt x="1510454" y="1442270"/>
                    <a:pt x="1500052" y="1452672"/>
                    <a:pt x="1487220" y="1452672"/>
                  </a:cubicBezTo>
                  <a:lnTo>
                    <a:pt x="23234" y="1452672"/>
                  </a:lnTo>
                  <a:cubicBezTo>
                    <a:pt x="10402" y="1452672"/>
                    <a:pt x="0" y="1442270"/>
                    <a:pt x="0" y="1429438"/>
                  </a:cubicBezTo>
                  <a:lnTo>
                    <a:pt x="0" y="23234"/>
                  </a:lnTo>
                  <a:cubicBezTo>
                    <a:pt x="0" y="10402"/>
                    <a:pt x="10402" y="0"/>
                    <a:pt x="23234" y="0"/>
                  </a:cubicBezTo>
                  <a:close/>
                </a:path>
              </a:pathLst>
            </a:custGeom>
            <a:solidFill>
              <a:srgbClr val="9FCFF9"/>
            </a:solidFill>
          </p:spPr>
        </p:sp>
        <p:sp>
          <p:nvSpPr>
            <p:cNvPr id="17" name="TextBox 17"/>
            <p:cNvSpPr txBox="1"/>
            <p:nvPr/>
          </p:nvSpPr>
          <p:spPr>
            <a:xfrm>
              <a:off x="0" y="-66675"/>
              <a:ext cx="1510454" cy="1519347"/>
            </a:xfrm>
            <a:prstGeom prst="rect">
              <a:avLst/>
            </a:prstGeom>
          </p:spPr>
          <p:txBody>
            <a:bodyPr lIns="254000" tIns="254000" rIns="254000" bIns="254000" rtlCol="0" anchor="ctr"/>
            <a:lstStyle/>
            <a:p>
              <a:pPr algn="ctr">
                <a:lnSpc>
                  <a:spcPts val="4619"/>
                </a:lnSpc>
              </a:pPr>
              <a:r>
                <a:rPr lang="en-US" sz="3299">
                  <a:solidFill>
                    <a:srgbClr val="1F294C"/>
                  </a:solidFill>
                  <a:latin typeface="Proxima Nova Bold"/>
                </a:rPr>
                <a:t>La théorie stratégique des RH</a:t>
              </a:r>
            </a:p>
          </p:txBody>
        </p:sp>
      </p:grpSp>
      <p:sp>
        <p:nvSpPr>
          <p:cNvPr id="18" name="Freeform 18"/>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Espace réservé du numéro de diapositive 22">
            <a:extLst>
              <a:ext uri="{FF2B5EF4-FFF2-40B4-BE49-F238E27FC236}">
                <a16:creationId xmlns:a16="http://schemas.microsoft.com/office/drawing/2014/main" id="{9B833DFC-E65F-64D7-60FF-6F131DCAF5FC}"/>
              </a:ext>
            </a:extLst>
          </p:cNvPr>
          <p:cNvSpPr>
            <a:spLocks noGrp="1"/>
          </p:cNvSpPr>
          <p:nvPr>
            <p:ph type="sldNum" sz="quarter" idx="12"/>
          </p:nvPr>
        </p:nvSpPr>
        <p:spPr>
          <a:xfrm>
            <a:off x="15808298" y="9612685"/>
            <a:ext cx="2133600" cy="365125"/>
          </a:xfrm>
        </p:spPr>
        <p:txBody>
          <a:bodyPr/>
          <a:lstStyle/>
          <a:p>
            <a:fld id="{B6F15528-21DE-4FAA-801E-634DDDAF4B2B}" type="slidenum">
              <a:rPr lang="en-US" sz="4000" smtClean="0">
                <a:solidFill>
                  <a:schemeClr val="tx1"/>
                </a:solidFill>
              </a:rPr>
              <a:pPr/>
              <a:t>18</a:t>
            </a:fld>
            <a:endParaRPr lang="en-US" sz="40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10123381">
            <a:off x="15547033" y="-668114"/>
            <a:ext cx="3876074" cy="4007220"/>
          </a:xfrm>
          <a:custGeom>
            <a:avLst/>
            <a:gdLst/>
            <a:ahLst/>
            <a:cxnLst/>
            <a:rect l="l" t="t" r="r" b="b"/>
            <a:pathLst>
              <a:path w="3876074" h="4007220">
                <a:moveTo>
                  <a:pt x="0" y="0"/>
                </a:moveTo>
                <a:lnTo>
                  <a:pt x="3876075" y="0"/>
                </a:lnTo>
                <a:lnTo>
                  <a:pt x="3876075" y="4007220"/>
                </a:lnTo>
                <a:lnTo>
                  <a:pt x="0" y="40072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60293">
            <a:off x="14240364" y="-1393983"/>
            <a:ext cx="2725288" cy="3620552"/>
          </a:xfrm>
          <a:custGeom>
            <a:avLst/>
            <a:gdLst/>
            <a:ahLst/>
            <a:cxnLst/>
            <a:rect l="l" t="t" r="r" b="b"/>
            <a:pathLst>
              <a:path w="2725288" h="3620552">
                <a:moveTo>
                  <a:pt x="0" y="0"/>
                </a:moveTo>
                <a:lnTo>
                  <a:pt x="2725288" y="0"/>
                </a:lnTo>
                <a:lnTo>
                  <a:pt x="2725288" y="3620552"/>
                </a:lnTo>
                <a:lnTo>
                  <a:pt x="0" y="362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61093" y="4326104"/>
            <a:ext cx="3493961" cy="5732432"/>
          </a:xfrm>
          <a:custGeom>
            <a:avLst/>
            <a:gdLst/>
            <a:ahLst/>
            <a:cxnLst/>
            <a:rect l="l" t="t" r="r" b="b"/>
            <a:pathLst>
              <a:path w="3493961" h="5732432">
                <a:moveTo>
                  <a:pt x="0" y="0"/>
                </a:moveTo>
                <a:lnTo>
                  <a:pt x="3493961" y="0"/>
                </a:lnTo>
                <a:lnTo>
                  <a:pt x="3493961" y="5732432"/>
                </a:lnTo>
                <a:lnTo>
                  <a:pt x="0" y="57324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152525"/>
            <a:ext cx="7677225" cy="1657985"/>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LA THÉORIE X ET Y DE MCGREGOR</a:t>
            </a:r>
          </a:p>
        </p:txBody>
      </p:sp>
      <p:grpSp>
        <p:nvGrpSpPr>
          <p:cNvPr id="6" name="Group 6"/>
          <p:cNvGrpSpPr/>
          <p:nvPr/>
        </p:nvGrpSpPr>
        <p:grpSpPr>
          <a:xfrm>
            <a:off x="5414965" y="4117347"/>
            <a:ext cx="5068616" cy="1534286"/>
            <a:chOff x="0" y="0"/>
            <a:chExt cx="1334944" cy="404092"/>
          </a:xfrm>
        </p:grpSpPr>
        <p:sp>
          <p:nvSpPr>
            <p:cNvPr id="7" name="Freeform 7"/>
            <p:cNvSpPr/>
            <p:nvPr/>
          </p:nvSpPr>
          <p:spPr>
            <a:xfrm>
              <a:off x="0" y="0"/>
              <a:ext cx="1334944" cy="404092"/>
            </a:xfrm>
            <a:custGeom>
              <a:avLst/>
              <a:gdLst/>
              <a:ahLst/>
              <a:cxnLst/>
              <a:rect l="l" t="t" r="r" b="b"/>
              <a:pathLst>
                <a:path w="1334944" h="404092">
                  <a:moveTo>
                    <a:pt x="15274" y="0"/>
                  </a:moveTo>
                  <a:lnTo>
                    <a:pt x="1319670" y="0"/>
                  </a:lnTo>
                  <a:cubicBezTo>
                    <a:pt x="1323721" y="0"/>
                    <a:pt x="1327606" y="1609"/>
                    <a:pt x="1330470" y="4474"/>
                  </a:cubicBezTo>
                  <a:cubicBezTo>
                    <a:pt x="1333335" y="7338"/>
                    <a:pt x="1334944" y="11223"/>
                    <a:pt x="1334944" y="15274"/>
                  </a:cubicBezTo>
                  <a:lnTo>
                    <a:pt x="1334944" y="388818"/>
                  </a:lnTo>
                  <a:cubicBezTo>
                    <a:pt x="1334944" y="397253"/>
                    <a:pt x="1328106" y="404092"/>
                    <a:pt x="1319670" y="404092"/>
                  </a:cubicBezTo>
                  <a:lnTo>
                    <a:pt x="15274" y="404092"/>
                  </a:lnTo>
                  <a:cubicBezTo>
                    <a:pt x="11223" y="404092"/>
                    <a:pt x="7338" y="402483"/>
                    <a:pt x="4474" y="399618"/>
                  </a:cubicBezTo>
                  <a:cubicBezTo>
                    <a:pt x="1609" y="396754"/>
                    <a:pt x="0" y="392869"/>
                    <a:pt x="0" y="388818"/>
                  </a:cubicBezTo>
                  <a:lnTo>
                    <a:pt x="0" y="15274"/>
                  </a:lnTo>
                  <a:cubicBezTo>
                    <a:pt x="0" y="6839"/>
                    <a:pt x="6839" y="0"/>
                    <a:pt x="15274" y="0"/>
                  </a:cubicBezTo>
                  <a:close/>
                </a:path>
              </a:pathLst>
            </a:custGeom>
            <a:solidFill>
              <a:srgbClr val="9FCFF9"/>
            </a:solidFill>
          </p:spPr>
        </p:sp>
        <p:sp>
          <p:nvSpPr>
            <p:cNvPr id="8" name="TextBox 8"/>
            <p:cNvSpPr txBox="1"/>
            <p:nvPr/>
          </p:nvSpPr>
          <p:spPr>
            <a:xfrm>
              <a:off x="0" y="-57150"/>
              <a:ext cx="1334944" cy="461242"/>
            </a:xfrm>
            <a:prstGeom prst="rect">
              <a:avLst/>
            </a:prstGeom>
          </p:spPr>
          <p:txBody>
            <a:bodyPr lIns="254000" tIns="254000" rIns="254000" bIns="254000" rtlCol="0" anchor="ctr"/>
            <a:lstStyle/>
            <a:p>
              <a:pPr algn="ctr">
                <a:lnSpc>
                  <a:spcPts val="4199"/>
                </a:lnSpc>
              </a:pPr>
              <a:r>
                <a:rPr lang="en-US" sz="2999" spc="29">
                  <a:solidFill>
                    <a:srgbClr val="1F294C"/>
                  </a:solidFill>
                  <a:latin typeface="Proxima Nova Bold"/>
                </a:rPr>
                <a:t>Théorie X</a:t>
              </a:r>
            </a:p>
          </p:txBody>
        </p:sp>
      </p:grpSp>
      <p:grpSp>
        <p:nvGrpSpPr>
          <p:cNvPr id="9" name="Group 9"/>
          <p:cNvGrpSpPr/>
          <p:nvPr/>
        </p:nvGrpSpPr>
        <p:grpSpPr>
          <a:xfrm>
            <a:off x="11943493" y="4117347"/>
            <a:ext cx="5068616" cy="1534286"/>
            <a:chOff x="0" y="0"/>
            <a:chExt cx="1334944" cy="404092"/>
          </a:xfrm>
        </p:grpSpPr>
        <p:sp>
          <p:nvSpPr>
            <p:cNvPr id="10" name="Freeform 10"/>
            <p:cNvSpPr/>
            <p:nvPr/>
          </p:nvSpPr>
          <p:spPr>
            <a:xfrm>
              <a:off x="0" y="0"/>
              <a:ext cx="1334944" cy="404092"/>
            </a:xfrm>
            <a:custGeom>
              <a:avLst/>
              <a:gdLst/>
              <a:ahLst/>
              <a:cxnLst/>
              <a:rect l="l" t="t" r="r" b="b"/>
              <a:pathLst>
                <a:path w="1334944" h="404092">
                  <a:moveTo>
                    <a:pt x="15274" y="0"/>
                  </a:moveTo>
                  <a:lnTo>
                    <a:pt x="1319670" y="0"/>
                  </a:lnTo>
                  <a:cubicBezTo>
                    <a:pt x="1323721" y="0"/>
                    <a:pt x="1327606" y="1609"/>
                    <a:pt x="1330470" y="4474"/>
                  </a:cubicBezTo>
                  <a:cubicBezTo>
                    <a:pt x="1333335" y="7338"/>
                    <a:pt x="1334944" y="11223"/>
                    <a:pt x="1334944" y="15274"/>
                  </a:cubicBezTo>
                  <a:lnTo>
                    <a:pt x="1334944" y="388818"/>
                  </a:lnTo>
                  <a:cubicBezTo>
                    <a:pt x="1334944" y="397253"/>
                    <a:pt x="1328106" y="404092"/>
                    <a:pt x="1319670" y="404092"/>
                  </a:cubicBezTo>
                  <a:lnTo>
                    <a:pt x="15274" y="404092"/>
                  </a:lnTo>
                  <a:cubicBezTo>
                    <a:pt x="11223" y="404092"/>
                    <a:pt x="7338" y="402483"/>
                    <a:pt x="4474" y="399618"/>
                  </a:cubicBezTo>
                  <a:cubicBezTo>
                    <a:pt x="1609" y="396754"/>
                    <a:pt x="0" y="392869"/>
                    <a:pt x="0" y="388818"/>
                  </a:cubicBezTo>
                  <a:lnTo>
                    <a:pt x="0" y="15274"/>
                  </a:lnTo>
                  <a:cubicBezTo>
                    <a:pt x="0" y="6839"/>
                    <a:pt x="6839" y="0"/>
                    <a:pt x="15274" y="0"/>
                  </a:cubicBezTo>
                  <a:close/>
                </a:path>
              </a:pathLst>
            </a:custGeom>
            <a:solidFill>
              <a:srgbClr val="9FCFF9"/>
            </a:solidFill>
          </p:spPr>
        </p:sp>
        <p:sp>
          <p:nvSpPr>
            <p:cNvPr id="11" name="TextBox 11"/>
            <p:cNvSpPr txBox="1"/>
            <p:nvPr/>
          </p:nvSpPr>
          <p:spPr>
            <a:xfrm>
              <a:off x="0" y="-57150"/>
              <a:ext cx="1334944" cy="461242"/>
            </a:xfrm>
            <a:prstGeom prst="rect">
              <a:avLst/>
            </a:prstGeom>
          </p:spPr>
          <p:txBody>
            <a:bodyPr lIns="254000" tIns="254000" rIns="254000" bIns="254000" rtlCol="0" anchor="ctr"/>
            <a:lstStyle/>
            <a:p>
              <a:pPr algn="ctr">
                <a:lnSpc>
                  <a:spcPts val="4199"/>
                </a:lnSpc>
              </a:pPr>
              <a:r>
                <a:rPr lang="en-US" sz="2999" spc="29">
                  <a:solidFill>
                    <a:srgbClr val="1F294C"/>
                  </a:solidFill>
                  <a:latin typeface="Proxima Nova Bold"/>
                </a:rPr>
                <a:t>Théorie Y</a:t>
              </a:r>
            </a:p>
          </p:txBody>
        </p:sp>
      </p:grpSp>
      <p:sp>
        <p:nvSpPr>
          <p:cNvPr id="12" name="TextBox 12"/>
          <p:cNvSpPr txBox="1"/>
          <p:nvPr/>
        </p:nvSpPr>
        <p:spPr>
          <a:xfrm>
            <a:off x="5519187" y="6320782"/>
            <a:ext cx="4860173" cy="2781301"/>
          </a:xfrm>
          <a:prstGeom prst="rect">
            <a:avLst/>
          </a:prstGeom>
        </p:spPr>
        <p:txBody>
          <a:bodyPr lIns="0" tIns="0" rIns="0" bIns="0" rtlCol="0" anchor="t">
            <a:spAutoFit/>
          </a:bodyPr>
          <a:lstStyle/>
          <a:p>
            <a:pPr algn="ctr">
              <a:lnSpc>
                <a:spcPts val="4499"/>
              </a:lnSpc>
            </a:pPr>
            <a:r>
              <a:rPr lang="en-US" sz="2999" spc="29">
                <a:solidFill>
                  <a:srgbClr val="1F294C"/>
                </a:solidFill>
                <a:latin typeface="Proxima Nova"/>
              </a:rPr>
              <a:t>Les employés sont intrinsèquement paresseux et doivent être surveillés étroitement.</a:t>
            </a:r>
          </a:p>
          <a:p>
            <a:pPr>
              <a:lnSpc>
                <a:spcPts val="4499"/>
              </a:lnSpc>
            </a:pPr>
            <a:endParaRPr lang="en-US" sz="2999" spc="29">
              <a:solidFill>
                <a:srgbClr val="1F294C"/>
              </a:solidFill>
              <a:latin typeface="Proxima Nova"/>
            </a:endParaRPr>
          </a:p>
        </p:txBody>
      </p:sp>
      <p:sp>
        <p:nvSpPr>
          <p:cNvPr id="13" name="TextBox 13"/>
          <p:cNvSpPr txBox="1"/>
          <p:nvPr/>
        </p:nvSpPr>
        <p:spPr>
          <a:xfrm>
            <a:off x="12047715" y="6320782"/>
            <a:ext cx="4860173" cy="3343276"/>
          </a:xfrm>
          <a:prstGeom prst="rect">
            <a:avLst/>
          </a:prstGeom>
        </p:spPr>
        <p:txBody>
          <a:bodyPr lIns="0" tIns="0" rIns="0" bIns="0" rtlCol="0" anchor="t">
            <a:spAutoFit/>
          </a:bodyPr>
          <a:lstStyle/>
          <a:p>
            <a:pPr algn="ctr">
              <a:lnSpc>
                <a:spcPts val="4499"/>
              </a:lnSpc>
            </a:pPr>
            <a:r>
              <a:rPr lang="en-US" sz="2999" spc="29">
                <a:solidFill>
                  <a:srgbClr val="1F294C"/>
                </a:solidFill>
                <a:latin typeface="Proxima Nova"/>
              </a:rPr>
              <a:t>Les employés sont motivés et peuvent être responsabilisés pour travailler de manière indépendante.</a:t>
            </a:r>
          </a:p>
          <a:p>
            <a:pPr>
              <a:lnSpc>
                <a:spcPts val="4499"/>
              </a:lnSpc>
            </a:pPr>
            <a:endParaRPr lang="en-US" sz="2999" spc="29">
              <a:solidFill>
                <a:srgbClr val="1F294C"/>
              </a:solidFill>
              <a:latin typeface="Proxima Nova"/>
            </a:endParaRPr>
          </a:p>
        </p:txBody>
      </p:sp>
      <p:sp>
        <p:nvSpPr>
          <p:cNvPr id="17" name="Espace réservé du numéro de diapositive 16">
            <a:extLst>
              <a:ext uri="{FF2B5EF4-FFF2-40B4-BE49-F238E27FC236}">
                <a16:creationId xmlns:a16="http://schemas.microsoft.com/office/drawing/2014/main" id="{A82D83BF-34CF-87FF-F0FC-3238452FB639}"/>
              </a:ext>
            </a:extLst>
          </p:cNvPr>
          <p:cNvSpPr>
            <a:spLocks noGrp="1"/>
          </p:cNvSpPr>
          <p:nvPr>
            <p:ph type="sldNum" sz="quarter" idx="12"/>
          </p:nvPr>
        </p:nvSpPr>
        <p:spPr>
          <a:xfrm>
            <a:off x="15841088" y="9664058"/>
            <a:ext cx="2133600" cy="365125"/>
          </a:xfrm>
        </p:spPr>
        <p:txBody>
          <a:bodyPr/>
          <a:lstStyle/>
          <a:p>
            <a:fld id="{B6F15528-21DE-4FAA-801E-634DDDAF4B2B}" type="slidenum">
              <a:rPr lang="en-US" sz="4000" smtClean="0">
                <a:solidFill>
                  <a:schemeClr val="tx1"/>
                </a:solidFill>
              </a:rPr>
              <a:pPr/>
              <a:t>19</a:t>
            </a:fld>
            <a:endParaRPr lang="en-US" sz="40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a:off x="8541525" y="1238817"/>
            <a:ext cx="9320011" cy="6746850"/>
          </a:xfrm>
          <a:custGeom>
            <a:avLst/>
            <a:gdLst/>
            <a:ahLst/>
            <a:cxnLst/>
            <a:rect l="l" t="t" r="r" b="b"/>
            <a:pathLst>
              <a:path w="9320011" h="6746850">
                <a:moveTo>
                  <a:pt x="0" y="0"/>
                </a:moveTo>
                <a:lnTo>
                  <a:pt x="9320011" y="0"/>
                </a:lnTo>
                <a:lnTo>
                  <a:pt x="9320011" y="6746850"/>
                </a:lnTo>
                <a:lnTo>
                  <a:pt x="0" y="67468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201469">
            <a:off x="-1165980" y="7429873"/>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089119">
            <a:off x="991678" y="9138498"/>
            <a:ext cx="3484112" cy="2787289"/>
          </a:xfrm>
          <a:custGeom>
            <a:avLst/>
            <a:gdLst/>
            <a:ahLst/>
            <a:cxnLst/>
            <a:rect l="l" t="t" r="r" b="b"/>
            <a:pathLst>
              <a:path w="3484112" h="2787289">
                <a:moveTo>
                  <a:pt x="0" y="0"/>
                </a:moveTo>
                <a:lnTo>
                  <a:pt x="3484112" y="0"/>
                </a:lnTo>
                <a:lnTo>
                  <a:pt x="3484112" y="2787289"/>
                </a:lnTo>
                <a:lnTo>
                  <a:pt x="0" y="27872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026593">
            <a:off x="15481612" y="-521355"/>
            <a:ext cx="3555375" cy="4205283"/>
          </a:xfrm>
          <a:custGeom>
            <a:avLst/>
            <a:gdLst/>
            <a:ahLst/>
            <a:cxnLst/>
            <a:rect l="l" t="t" r="r" b="b"/>
            <a:pathLst>
              <a:path w="3555375" h="4205283">
                <a:moveTo>
                  <a:pt x="0" y="0"/>
                </a:moveTo>
                <a:lnTo>
                  <a:pt x="3555376" y="0"/>
                </a:lnTo>
                <a:lnTo>
                  <a:pt x="3555376" y="4205282"/>
                </a:lnTo>
                <a:lnTo>
                  <a:pt x="0" y="4205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140164" y="1152525"/>
            <a:ext cx="6596907" cy="848360"/>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PLAN</a:t>
            </a:r>
          </a:p>
        </p:txBody>
      </p:sp>
      <p:sp>
        <p:nvSpPr>
          <p:cNvPr id="7" name="TextBox 7"/>
          <p:cNvSpPr txBox="1"/>
          <p:nvPr/>
        </p:nvSpPr>
        <p:spPr>
          <a:xfrm>
            <a:off x="917236" y="2434355"/>
            <a:ext cx="6819835" cy="3852145"/>
          </a:xfrm>
          <a:prstGeom prst="rect">
            <a:avLst/>
          </a:prstGeom>
        </p:spPr>
        <p:txBody>
          <a:bodyPr lIns="0" tIns="0" rIns="0" bIns="0" rtlCol="0" anchor="t">
            <a:spAutoFit/>
          </a:bodyPr>
          <a:lstStyle/>
          <a:p>
            <a:pPr marL="690881" lvl="1" indent="-345440" algn="just">
              <a:lnSpc>
                <a:spcPts val="5120"/>
              </a:lnSpc>
              <a:buFont typeface="Arial"/>
              <a:buChar char="•"/>
            </a:pPr>
            <a:r>
              <a:rPr lang="fr-FR" sz="3200" dirty="0">
                <a:solidFill>
                  <a:srgbClr val="1F294C"/>
                </a:solidFill>
                <a:latin typeface="Proxima Nova Bold"/>
              </a:rPr>
              <a:t>Définition</a:t>
            </a:r>
          </a:p>
          <a:p>
            <a:pPr marL="690881" lvl="1" indent="-345440" algn="just">
              <a:lnSpc>
                <a:spcPts val="5120"/>
              </a:lnSpc>
              <a:buFont typeface="Arial"/>
              <a:buChar char="•"/>
            </a:pPr>
            <a:r>
              <a:rPr lang="en-US" sz="3200" dirty="0" err="1">
                <a:solidFill>
                  <a:srgbClr val="1F294C"/>
                </a:solidFill>
                <a:latin typeface="Proxima Nova Bold"/>
              </a:rPr>
              <a:t>Évolution</a:t>
            </a:r>
            <a:r>
              <a:rPr lang="en-US" sz="3200" dirty="0">
                <a:solidFill>
                  <a:srgbClr val="1F294C"/>
                </a:solidFill>
                <a:latin typeface="Proxima Nova Bold"/>
              </a:rPr>
              <a:t> </a:t>
            </a:r>
            <a:r>
              <a:rPr lang="en-US" sz="3200" dirty="0" err="1">
                <a:solidFill>
                  <a:srgbClr val="1F294C"/>
                </a:solidFill>
                <a:latin typeface="Proxima Nova Bold"/>
              </a:rPr>
              <a:t>historique</a:t>
            </a:r>
            <a:r>
              <a:rPr lang="en-US" sz="3200" dirty="0">
                <a:solidFill>
                  <a:srgbClr val="1F294C"/>
                </a:solidFill>
                <a:latin typeface="Proxima Nova Bold"/>
              </a:rPr>
              <a:t> </a:t>
            </a:r>
          </a:p>
          <a:p>
            <a:pPr marL="690881" lvl="1" indent="-345440" algn="just">
              <a:lnSpc>
                <a:spcPts val="5120"/>
              </a:lnSpc>
              <a:buFont typeface="Arial"/>
              <a:buChar char="•"/>
            </a:pPr>
            <a:r>
              <a:rPr lang="fr-FR" sz="3200" dirty="0">
                <a:solidFill>
                  <a:srgbClr val="1F294C"/>
                </a:solidFill>
                <a:latin typeface="Proxima Nova Bold"/>
              </a:rPr>
              <a:t>Fonctions</a:t>
            </a:r>
            <a:r>
              <a:rPr lang="en-US" sz="3200" dirty="0">
                <a:solidFill>
                  <a:srgbClr val="1F294C"/>
                </a:solidFill>
                <a:latin typeface="Proxima Nova Bold"/>
              </a:rPr>
              <a:t> et </a:t>
            </a:r>
            <a:r>
              <a:rPr lang="en-US" sz="3200" dirty="0" err="1">
                <a:solidFill>
                  <a:srgbClr val="1F294C"/>
                </a:solidFill>
                <a:latin typeface="Proxima Nova Bold"/>
              </a:rPr>
              <a:t>enjeux</a:t>
            </a:r>
            <a:endParaRPr lang="en-US" sz="3200" dirty="0">
              <a:solidFill>
                <a:srgbClr val="1F294C"/>
              </a:solidFill>
              <a:latin typeface="Proxima Nova Bold"/>
            </a:endParaRPr>
          </a:p>
          <a:p>
            <a:pPr marL="690881" lvl="1" indent="-345440" algn="just">
              <a:lnSpc>
                <a:spcPts val="5120"/>
              </a:lnSpc>
              <a:buFont typeface="Arial"/>
              <a:buChar char="•"/>
            </a:pPr>
            <a:r>
              <a:rPr lang="en-US" sz="3200" dirty="0" err="1">
                <a:solidFill>
                  <a:srgbClr val="1F294C"/>
                </a:solidFill>
                <a:latin typeface="Proxima Nova Bold"/>
              </a:rPr>
              <a:t>Modèles</a:t>
            </a:r>
            <a:r>
              <a:rPr lang="en-US" sz="3200" dirty="0">
                <a:solidFill>
                  <a:srgbClr val="1F294C"/>
                </a:solidFill>
                <a:latin typeface="Proxima Nova Bold"/>
              </a:rPr>
              <a:t> </a:t>
            </a:r>
            <a:r>
              <a:rPr lang="en-US" sz="3200" dirty="0" err="1">
                <a:solidFill>
                  <a:srgbClr val="1F294C"/>
                </a:solidFill>
                <a:latin typeface="Proxima Nova Bold"/>
              </a:rPr>
              <a:t>théoriques</a:t>
            </a:r>
            <a:r>
              <a:rPr lang="en-US" sz="3200" dirty="0">
                <a:solidFill>
                  <a:srgbClr val="1F294C"/>
                </a:solidFill>
                <a:latin typeface="Proxima Nova Bold"/>
              </a:rPr>
              <a:t> de la GRH</a:t>
            </a:r>
          </a:p>
          <a:p>
            <a:pPr marL="690881" lvl="1" indent="-345440" algn="just">
              <a:lnSpc>
                <a:spcPts val="5120"/>
              </a:lnSpc>
              <a:buFont typeface="Arial"/>
              <a:buChar char="•"/>
            </a:pPr>
            <a:r>
              <a:rPr lang="en-US" sz="3200" dirty="0">
                <a:solidFill>
                  <a:srgbClr val="1F294C"/>
                </a:solidFill>
                <a:latin typeface="Proxima Nova Bold"/>
              </a:rPr>
              <a:t>Tendances </a:t>
            </a:r>
            <a:r>
              <a:rPr lang="en-US" sz="3200" dirty="0" err="1">
                <a:solidFill>
                  <a:srgbClr val="1F294C"/>
                </a:solidFill>
                <a:latin typeface="Proxima Nova Bold"/>
              </a:rPr>
              <a:t>actuelles</a:t>
            </a:r>
            <a:r>
              <a:rPr lang="en-US" sz="3200" dirty="0">
                <a:solidFill>
                  <a:srgbClr val="1F294C"/>
                </a:solidFill>
                <a:latin typeface="Proxima Nova Bold"/>
              </a:rPr>
              <a:t> </a:t>
            </a:r>
            <a:r>
              <a:rPr lang="en-US" sz="3200" dirty="0" err="1">
                <a:solidFill>
                  <a:srgbClr val="1F294C"/>
                </a:solidFill>
                <a:latin typeface="Proxima Nova Bold"/>
              </a:rPr>
              <a:t>en</a:t>
            </a:r>
            <a:r>
              <a:rPr lang="en-US" sz="3200" dirty="0">
                <a:solidFill>
                  <a:srgbClr val="1F294C"/>
                </a:solidFill>
                <a:latin typeface="Proxima Nova Bold"/>
              </a:rPr>
              <a:t> GRH</a:t>
            </a:r>
          </a:p>
          <a:p>
            <a:pPr marL="690881" lvl="1" indent="-345440" algn="just">
              <a:lnSpc>
                <a:spcPts val="5120"/>
              </a:lnSpc>
              <a:buFont typeface="Arial"/>
              <a:buChar char="•"/>
            </a:pPr>
            <a:r>
              <a:rPr lang="en-US" sz="3200" dirty="0">
                <a:solidFill>
                  <a:srgbClr val="1F294C"/>
                </a:solidFill>
                <a:latin typeface="Proxima Nova Bold"/>
              </a:rPr>
              <a:t>Conclusion</a:t>
            </a:r>
          </a:p>
        </p:txBody>
      </p:sp>
      <p:sp>
        <p:nvSpPr>
          <p:cNvPr id="8" name="Freeform 8"/>
          <p:cNvSpPr/>
          <p:nvPr/>
        </p:nvSpPr>
        <p:spPr>
          <a:xfrm rot="-2827656" flipH="1" flipV="1">
            <a:off x="14119950" y="-1318357"/>
            <a:ext cx="3484112" cy="2787289"/>
          </a:xfrm>
          <a:custGeom>
            <a:avLst/>
            <a:gdLst/>
            <a:ahLst/>
            <a:cxnLst/>
            <a:rect l="l" t="t" r="r" b="b"/>
            <a:pathLst>
              <a:path w="3484112" h="2787289">
                <a:moveTo>
                  <a:pt x="3484112" y="2787289"/>
                </a:moveTo>
                <a:lnTo>
                  <a:pt x="0" y="2787289"/>
                </a:lnTo>
                <a:lnTo>
                  <a:pt x="0" y="0"/>
                </a:lnTo>
                <a:lnTo>
                  <a:pt x="3484112" y="0"/>
                </a:lnTo>
                <a:lnTo>
                  <a:pt x="3484112" y="2787289"/>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Espace réservé du numéro de diapositive 11">
            <a:extLst>
              <a:ext uri="{FF2B5EF4-FFF2-40B4-BE49-F238E27FC236}">
                <a16:creationId xmlns:a16="http://schemas.microsoft.com/office/drawing/2014/main" id="{D3D190FB-54AD-7B1A-41CE-D001C7EE1C4A}"/>
              </a:ext>
            </a:extLst>
          </p:cNvPr>
          <p:cNvSpPr>
            <a:spLocks noGrp="1"/>
          </p:cNvSpPr>
          <p:nvPr>
            <p:ph type="sldNum" sz="quarter" idx="12"/>
          </p:nvPr>
        </p:nvSpPr>
        <p:spPr>
          <a:xfrm>
            <a:off x="15935007" y="9616572"/>
            <a:ext cx="2133600" cy="365125"/>
          </a:xfrm>
        </p:spPr>
        <p:txBody>
          <a:bodyPr/>
          <a:lstStyle/>
          <a:p>
            <a:fld id="{B6F15528-21DE-4FAA-801E-634DDDAF4B2B}" type="slidenum">
              <a:rPr lang="en-US" sz="3600" b="1" smtClean="0">
                <a:solidFill>
                  <a:schemeClr val="tx1"/>
                </a:solidFill>
              </a:rPr>
              <a:pPr/>
              <a:t>2</a:t>
            </a:fld>
            <a:endParaRPr lang="en-US" sz="3600" b="1"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grpSp>
        <p:nvGrpSpPr>
          <p:cNvPr id="2" name="Group 2"/>
          <p:cNvGrpSpPr/>
          <p:nvPr/>
        </p:nvGrpSpPr>
        <p:grpSpPr>
          <a:xfrm>
            <a:off x="539341" y="3503406"/>
            <a:ext cx="5068616" cy="1534286"/>
            <a:chOff x="0" y="0"/>
            <a:chExt cx="1334944" cy="404092"/>
          </a:xfrm>
        </p:grpSpPr>
        <p:sp>
          <p:nvSpPr>
            <p:cNvPr id="3" name="Freeform 3"/>
            <p:cNvSpPr/>
            <p:nvPr/>
          </p:nvSpPr>
          <p:spPr>
            <a:xfrm>
              <a:off x="0" y="0"/>
              <a:ext cx="1334944" cy="404092"/>
            </a:xfrm>
            <a:custGeom>
              <a:avLst/>
              <a:gdLst/>
              <a:ahLst/>
              <a:cxnLst/>
              <a:rect l="l" t="t" r="r" b="b"/>
              <a:pathLst>
                <a:path w="1334944" h="404092">
                  <a:moveTo>
                    <a:pt x="15274" y="0"/>
                  </a:moveTo>
                  <a:lnTo>
                    <a:pt x="1319670" y="0"/>
                  </a:lnTo>
                  <a:cubicBezTo>
                    <a:pt x="1323721" y="0"/>
                    <a:pt x="1327606" y="1609"/>
                    <a:pt x="1330470" y="4474"/>
                  </a:cubicBezTo>
                  <a:cubicBezTo>
                    <a:pt x="1333335" y="7338"/>
                    <a:pt x="1334944" y="11223"/>
                    <a:pt x="1334944" y="15274"/>
                  </a:cubicBezTo>
                  <a:lnTo>
                    <a:pt x="1334944" y="388818"/>
                  </a:lnTo>
                  <a:cubicBezTo>
                    <a:pt x="1334944" y="397253"/>
                    <a:pt x="1328106" y="404092"/>
                    <a:pt x="1319670" y="404092"/>
                  </a:cubicBezTo>
                  <a:lnTo>
                    <a:pt x="15274" y="404092"/>
                  </a:lnTo>
                  <a:cubicBezTo>
                    <a:pt x="11223" y="404092"/>
                    <a:pt x="7338" y="402483"/>
                    <a:pt x="4474" y="399618"/>
                  </a:cubicBezTo>
                  <a:cubicBezTo>
                    <a:pt x="1609" y="396754"/>
                    <a:pt x="0" y="392869"/>
                    <a:pt x="0" y="388818"/>
                  </a:cubicBezTo>
                  <a:lnTo>
                    <a:pt x="0" y="15274"/>
                  </a:lnTo>
                  <a:cubicBezTo>
                    <a:pt x="0" y="6839"/>
                    <a:pt x="6839" y="0"/>
                    <a:pt x="15274" y="0"/>
                  </a:cubicBezTo>
                  <a:close/>
                </a:path>
              </a:pathLst>
            </a:custGeom>
            <a:solidFill>
              <a:srgbClr val="9FCFF9"/>
            </a:solidFill>
          </p:spPr>
        </p:sp>
        <p:sp>
          <p:nvSpPr>
            <p:cNvPr id="4" name="TextBox 4"/>
            <p:cNvSpPr txBox="1"/>
            <p:nvPr/>
          </p:nvSpPr>
          <p:spPr>
            <a:xfrm>
              <a:off x="0" y="-57150"/>
              <a:ext cx="1334944" cy="461242"/>
            </a:xfrm>
            <a:prstGeom prst="rect">
              <a:avLst/>
            </a:prstGeom>
          </p:spPr>
          <p:txBody>
            <a:bodyPr lIns="254000" tIns="254000" rIns="254000" bIns="254000" rtlCol="0" anchor="ctr"/>
            <a:lstStyle/>
            <a:p>
              <a:pPr algn="ctr">
                <a:lnSpc>
                  <a:spcPts val="4199"/>
                </a:lnSpc>
              </a:pPr>
              <a:r>
                <a:rPr lang="en-US" sz="2999" spc="29">
                  <a:solidFill>
                    <a:srgbClr val="1F294C"/>
                  </a:solidFill>
                  <a:latin typeface="Proxima Nova Bold"/>
                </a:rPr>
                <a:t>Facteurs d'hygiène</a:t>
              </a:r>
            </a:p>
          </p:txBody>
        </p:sp>
      </p:grpSp>
      <p:grpSp>
        <p:nvGrpSpPr>
          <p:cNvPr id="5" name="Group 5"/>
          <p:cNvGrpSpPr/>
          <p:nvPr/>
        </p:nvGrpSpPr>
        <p:grpSpPr>
          <a:xfrm>
            <a:off x="7067868" y="3503406"/>
            <a:ext cx="5068616" cy="1534286"/>
            <a:chOff x="0" y="0"/>
            <a:chExt cx="1334944" cy="404092"/>
          </a:xfrm>
        </p:grpSpPr>
        <p:sp>
          <p:nvSpPr>
            <p:cNvPr id="6" name="Freeform 6"/>
            <p:cNvSpPr/>
            <p:nvPr/>
          </p:nvSpPr>
          <p:spPr>
            <a:xfrm>
              <a:off x="0" y="0"/>
              <a:ext cx="1334944" cy="404092"/>
            </a:xfrm>
            <a:custGeom>
              <a:avLst/>
              <a:gdLst/>
              <a:ahLst/>
              <a:cxnLst/>
              <a:rect l="l" t="t" r="r" b="b"/>
              <a:pathLst>
                <a:path w="1334944" h="404092">
                  <a:moveTo>
                    <a:pt x="15274" y="0"/>
                  </a:moveTo>
                  <a:lnTo>
                    <a:pt x="1319670" y="0"/>
                  </a:lnTo>
                  <a:cubicBezTo>
                    <a:pt x="1323721" y="0"/>
                    <a:pt x="1327606" y="1609"/>
                    <a:pt x="1330470" y="4474"/>
                  </a:cubicBezTo>
                  <a:cubicBezTo>
                    <a:pt x="1333335" y="7338"/>
                    <a:pt x="1334944" y="11223"/>
                    <a:pt x="1334944" y="15274"/>
                  </a:cubicBezTo>
                  <a:lnTo>
                    <a:pt x="1334944" y="388818"/>
                  </a:lnTo>
                  <a:cubicBezTo>
                    <a:pt x="1334944" y="397253"/>
                    <a:pt x="1328106" y="404092"/>
                    <a:pt x="1319670" y="404092"/>
                  </a:cubicBezTo>
                  <a:lnTo>
                    <a:pt x="15274" y="404092"/>
                  </a:lnTo>
                  <a:cubicBezTo>
                    <a:pt x="11223" y="404092"/>
                    <a:pt x="7338" y="402483"/>
                    <a:pt x="4474" y="399618"/>
                  </a:cubicBezTo>
                  <a:cubicBezTo>
                    <a:pt x="1609" y="396754"/>
                    <a:pt x="0" y="392869"/>
                    <a:pt x="0" y="388818"/>
                  </a:cubicBezTo>
                  <a:lnTo>
                    <a:pt x="0" y="15274"/>
                  </a:lnTo>
                  <a:cubicBezTo>
                    <a:pt x="0" y="6839"/>
                    <a:pt x="6839" y="0"/>
                    <a:pt x="15274" y="0"/>
                  </a:cubicBezTo>
                  <a:close/>
                </a:path>
              </a:pathLst>
            </a:custGeom>
            <a:solidFill>
              <a:srgbClr val="9FCFF9"/>
            </a:solidFill>
          </p:spPr>
        </p:sp>
        <p:sp>
          <p:nvSpPr>
            <p:cNvPr id="7" name="TextBox 7"/>
            <p:cNvSpPr txBox="1"/>
            <p:nvPr/>
          </p:nvSpPr>
          <p:spPr>
            <a:xfrm>
              <a:off x="0" y="-57150"/>
              <a:ext cx="1334944" cy="461242"/>
            </a:xfrm>
            <a:prstGeom prst="rect">
              <a:avLst/>
            </a:prstGeom>
          </p:spPr>
          <p:txBody>
            <a:bodyPr lIns="254000" tIns="254000" rIns="254000" bIns="254000" rtlCol="0" anchor="ctr"/>
            <a:lstStyle/>
            <a:p>
              <a:pPr algn="ctr">
                <a:lnSpc>
                  <a:spcPts val="4199"/>
                </a:lnSpc>
              </a:pPr>
              <a:r>
                <a:rPr lang="en-US" sz="2999" spc="29">
                  <a:solidFill>
                    <a:srgbClr val="1F294C"/>
                  </a:solidFill>
                  <a:latin typeface="Proxima Nova Bold"/>
                </a:rPr>
                <a:t>Facteurs de motivation</a:t>
              </a:r>
            </a:p>
          </p:txBody>
        </p:sp>
      </p:grpSp>
      <p:sp>
        <p:nvSpPr>
          <p:cNvPr id="8" name="TextBox 8"/>
          <p:cNvSpPr txBox="1"/>
          <p:nvPr/>
        </p:nvSpPr>
        <p:spPr>
          <a:xfrm>
            <a:off x="643562" y="5353049"/>
            <a:ext cx="4860173" cy="3343276"/>
          </a:xfrm>
          <a:prstGeom prst="rect">
            <a:avLst/>
          </a:prstGeom>
        </p:spPr>
        <p:txBody>
          <a:bodyPr lIns="0" tIns="0" rIns="0" bIns="0" rtlCol="0" anchor="t">
            <a:spAutoFit/>
          </a:bodyPr>
          <a:lstStyle/>
          <a:p>
            <a:pPr algn="ctr">
              <a:lnSpc>
                <a:spcPts val="4499"/>
              </a:lnSpc>
            </a:pPr>
            <a:r>
              <a:rPr lang="en-US" sz="2999" spc="29">
                <a:solidFill>
                  <a:srgbClr val="1F294C"/>
                </a:solidFill>
                <a:latin typeface="Proxima Nova"/>
              </a:rPr>
              <a:t>Facteurs extrinsèques prévenant l'insatisfaction </a:t>
            </a:r>
          </a:p>
          <a:p>
            <a:pPr algn="ctr">
              <a:lnSpc>
                <a:spcPts val="4499"/>
              </a:lnSpc>
            </a:pPr>
            <a:r>
              <a:rPr lang="en-US" sz="2999" spc="29">
                <a:solidFill>
                  <a:srgbClr val="1F294C"/>
                </a:solidFill>
                <a:latin typeface="Proxima Nova"/>
              </a:rPr>
              <a:t>ex : le salaire, les conditions de travail et les politiques de l'entreprise...</a:t>
            </a:r>
          </a:p>
          <a:p>
            <a:pPr>
              <a:lnSpc>
                <a:spcPts val="4499"/>
              </a:lnSpc>
            </a:pPr>
            <a:endParaRPr lang="en-US" sz="2999" spc="29">
              <a:solidFill>
                <a:srgbClr val="1F294C"/>
              </a:solidFill>
              <a:latin typeface="Proxima Nova"/>
            </a:endParaRPr>
          </a:p>
        </p:txBody>
      </p:sp>
      <p:sp>
        <p:nvSpPr>
          <p:cNvPr id="9" name="TextBox 9"/>
          <p:cNvSpPr txBox="1"/>
          <p:nvPr/>
        </p:nvSpPr>
        <p:spPr>
          <a:xfrm>
            <a:off x="7172090" y="5353049"/>
            <a:ext cx="4860173" cy="3905251"/>
          </a:xfrm>
          <a:prstGeom prst="rect">
            <a:avLst/>
          </a:prstGeom>
        </p:spPr>
        <p:txBody>
          <a:bodyPr lIns="0" tIns="0" rIns="0" bIns="0" rtlCol="0" anchor="t">
            <a:spAutoFit/>
          </a:bodyPr>
          <a:lstStyle/>
          <a:p>
            <a:pPr algn="ctr">
              <a:lnSpc>
                <a:spcPts val="4499"/>
              </a:lnSpc>
            </a:pPr>
            <a:r>
              <a:rPr lang="en-US" sz="2999" spc="29">
                <a:solidFill>
                  <a:srgbClr val="1F294C"/>
                </a:solidFill>
                <a:latin typeface="Proxima Nova"/>
              </a:rPr>
              <a:t>Facteurs intrinsèques conduisant à la satisfaction et à la motivation. </a:t>
            </a:r>
          </a:p>
          <a:p>
            <a:pPr algn="ctr">
              <a:lnSpc>
                <a:spcPts val="4499"/>
              </a:lnSpc>
            </a:pPr>
            <a:r>
              <a:rPr lang="en-US" sz="2999" spc="29">
                <a:solidFill>
                  <a:srgbClr val="1F294C"/>
                </a:solidFill>
                <a:latin typeface="Proxima Nova"/>
              </a:rPr>
              <a:t>ex : la reconnaissance, les opportunités de croissance...</a:t>
            </a:r>
          </a:p>
          <a:p>
            <a:pPr>
              <a:lnSpc>
                <a:spcPts val="4499"/>
              </a:lnSpc>
            </a:pPr>
            <a:endParaRPr lang="en-US" sz="2999" spc="29">
              <a:solidFill>
                <a:srgbClr val="1F294C"/>
              </a:solidFill>
              <a:latin typeface="Proxima Nova"/>
            </a:endParaRPr>
          </a:p>
        </p:txBody>
      </p:sp>
      <p:sp>
        <p:nvSpPr>
          <p:cNvPr id="10" name="TextBox 10"/>
          <p:cNvSpPr txBox="1"/>
          <p:nvPr/>
        </p:nvSpPr>
        <p:spPr>
          <a:xfrm>
            <a:off x="1028700" y="694309"/>
            <a:ext cx="11404057" cy="1657985"/>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THÉORIE DE LA MOTIVATION DE HERZBERG</a:t>
            </a:r>
          </a:p>
        </p:txBody>
      </p:sp>
      <p:sp>
        <p:nvSpPr>
          <p:cNvPr id="11" name="Freeform 11"/>
          <p:cNvSpPr/>
          <p:nvPr/>
        </p:nvSpPr>
        <p:spPr>
          <a:xfrm>
            <a:off x="11711893" y="6248231"/>
            <a:ext cx="7406602" cy="4038769"/>
          </a:xfrm>
          <a:custGeom>
            <a:avLst/>
            <a:gdLst/>
            <a:ahLst/>
            <a:cxnLst/>
            <a:rect l="l" t="t" r="r" b="b"/>
            <a:pathLst>
              <a:path w="7406602" h="4038769">
                <a:moveTo>
                  <a:pt x="0" y="0"/>
                </a:moveTo>
                <a:lnTo>
                  <a:pt x="7406601" y="0"/>
                </a:lnTo>
                <a:lnTo>
                  <a:pt x="7406601" y="4038769"/>
                </a:lnTo>
                <a:lnTo>
                  <a:pt x="0" y="4038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10123381">
            <a:off x="15547033" y="-668114"/>
            <a:ext cx="3876074" cy="4007220"/>
          </a:xfrm>
          <a:custGeom>
            <a:avLst/>
            <a:gdLst/>
            <a:ahLst/>
            <a:cxnLst/>
            <a:rect l="l" t="t" r="r" b="b"/>
            <a:pathLst>
              <a:path w="3876074" h="4007220">
                <a:moveTo>
                  <a:pt x="0" y="0"/>
                </a:moveTo>
                <a:lnTo>
                  <a:pt x="3876075" y="0"/>
                </a:lnTo>
                <a:lnTo>
                  <a:pt x="3876075" y="4007220"/>
                </a:lnTo>
                <a:lnTo>
                  <a:pt x="0" y="4007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560293">
            <a:off x="14240364" y="-1393983"/>
            <a:ext cx="2725288" cy="3620552"/>
          </a:xfrm>
          <a:custGeom>
            <a:avLst/>
            <a:gdLst/>
            <a:ahLst/>
            <a:cxnLst/>
            <a:rect l="l" t="t" r="r" b="b"/>
            <a:pathLst>
              <a:path w="2725288" h="3620552">
                <a:moveTo>
                  <a:pt x="0" y="0"/>
                </a:moveTo>
                <a:lnTo>
                  <a:pt x="2725288" y="0"/>
                </a:lnTo>
                <a:lnTo>
                  <a:pt x="2725288" y="3620552"/>
                </a:lnTo>
                <a:lnTo>
                  <a:pt x="0" y="36205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Espace réservé du numéro de diapositive 16">
            <a:extLst>
              <a:ext uri="{FF2B5EF4-FFF2-40B4-BE49-F238E27FC236}">
                <a16:creationId xmlns:a16="http://schemas.microsoft.com/office/drawing/2014/main" id="{B084FB00-1335-DD7C-D44A-A8333DEF615F}"/>
              </a:ext>
            </a:extLst>
          </p:cNvPr>
          <p:cNvSpPr>
            <a:spLocks noGrp="1"/>
          </p:cNvSpPr>
          <p:nvPr>
            <p:ph type="sldNum" sz="quarter" idx="12"/>
          </p:nvPr>
        </p:nvSpPr>
        <p:spPr>
          <a:xfrm>
            <a:off x="-1463144" y="9639300"/>
            <a:ext cx="2133600" cy="365125"/>
          </a:xfrm>
        </p:spPr>
        <p:txBody>
          <a:bodyPr/>
          <a:lstStyle/>
          <a:p>
            <a:fld id="{B6F15528-21DE-4FAA-801E-634DDDAF4B2B}" type="slidenum">
              <a:rPr lang="en-US" sz="4000" smtClean="0">
                <a:solidFill>
                  <a:schemeClr val="tx1"/>
                </a:solidFill>
              </a:rPr>
              <a:pPr/>
              <a:t>20</a:t>
            </a:fld>
            <a:endParaRPr lang="en-US" sz="40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a:off x="11688253" y="3525868"/>
            <a:ext cx="4565237" cy="5732432"/>
          </a:xfrm>
          <a:custGeom>
            <a:avLst/>
            <a:gdLst/>
            <a:ahLst/>
            <a:cxnLst/>
            <a:rect l="l" t="t" r="r" b="b"/>
            <a:pathLst>
              <a:path w="4565237" h="5732432">
                <a:moveTo>
                  <a:pt x="0" y="0"/>
                </a:moveTo>
                <a:lnTo>
                  <a:pt x="4565237" y="0"/>
                </a:lnTo>
                <a:lnTo>
                  <a:pt x="4565237" y="5732432"/>
                </a:lnTo>
                <a:lnTo>
                  <a:pt x="0" y="57324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596961">
            <a:off x="-1406027" y="6709320"/>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123381">
            <a:off x="15547033" y="-668114"/>
            <a:ext cx="3876074" cy="4007220"/>
          </a:xfrm>
          <a:custGeom>
            <a:avLst/>
            <a:gdLst/>
            <a:ahLst/>
            <a:cxnLst/>
            <a:rect l="l" t="t" r="r" b="b"/>
            <a:pathLst>
              <a:path w="3876074" h="4007220">
                <a:moveTo>
                  <a:pt x="0" y="0"/>
                </a:moveTo>
                <a:lnTo>
                  <a:pt x="3876075" y="0"/>
                </a:lnTo>
                <a:lnTo>
                  <a:pt x="3876075" y="4007220"/>
                </a:lnTo>
                <a:lnTo>
                  <a:pt x="0" y="40072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560293">
            <a:off x="14240364" y="-1393983"/>
            <a:ext cx="2725288" cy="3620552"/>
          </a:xfrm>
          <a:custGeom>
            <a:avLst/>
            <a:gdLst/>
            <a:ahLst/>
            <a:cxnLst/>
            <a:rect l="l" t="t" r="r" b="b"/>
            <a:pathLst>
              <a:path w="2725288" h="3620552">
                <a:moveTo>
                  <a:pt x="0" y="0"/>
                </a:moveTo>
                <a:lnTo>
                  <a:pt x="2725288" y="0"/>
                </a:lnTo>
                <a:lnTo>
                  <a:pt x="2725288"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028700" y="1529753"/>
            <a:ext cx="9701047" cy="1657985"/>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APPROCHE SYSTÉMIQUE DE LA GRH</a:t>
            </a:r>
          </a:p>
        </p:txBody>
      </p:sp>
      <p:sp>
        <p:nvSpPr>
          <p:cNvPr id="8" name="TextBox 8"/>
          <p:cNvSpPr txBox="1"/>
          <p:nvPr/>
        </p:nvSpPr>
        <p:spPr>
          <a:xfrm>
            <a:off x="1028700" y="4144939"/>
            <a:ext cx="9489966" cy="2623186"/>
          </a:xfrm>
          <a:prstGeom prst="rect">
            <a:avLst/>
          </a:prstGeom>
        </p:spPr>
        <p:txBody>
          <a:bodyPr lIns="0" tIns="0" rIns="0" bIns="0" rtlCol="0" anchor="t">
            <a:spAutoFit/>
          </a:bodyPr>
          <a:lstStyle/>
          <a:p>
            <a:pPr marL="712465" lvl="1" indent="-356233">
              <a:lnSpc>
                <a:spcPts val="5279"/>
              </a:lnSpc>
              <a:buFont typeface="Arial"/>
              <a:buChar char="•"/>
            </a:pPr>
            <a:r>
              <a:rPr lang="en-US" sz="3299" dirty="0" err="1">
                <a:solidFill>
                  <a:srgbClr val="1F294C"/>
                </a:solidFill>
                <a:latin typeface="Proxima Nova"/>
              </a:rPr>
              <a:t>Considération</a:t>
            </a:r>
            <a:r>
              <a:rPr lang="en-US" sz="3299" dirty="0">
                <a:solidFill>
                  <a:srgbClr val="1F294C"/>
                </a:solidFill>
                <a:latin typeface="Proxima Nova"/>
              </a:rPr>
              <a:t> de la GRH </a:t>
            </a:r>
            <a:r>
              <a:rPr lang="en-US" sz="3299" dirty="0" err="1">
                <a:solidFill>
                  <a:srgbClr val="1F294C"/>
                </a:solidFill>
                <a:latin typeface="Proxima Nova"/>
              </a:rPr>
              <a:t>comme</a:t>
            </a:r>
            <a:r>
              <a:rPr lang="en-US" sz="3299" dirty="0">
                <a:solidFill>
                  <a:srgbClr val="1F294C"/>
                </a:solidFill>
                <a:latin typeface="Proxima Nova"/>
              </a:rPr>
              <a:t> un système </a:t>
            </a:r>
            <a:r>
              <a:rPr lang="en-US" sz="3299" dirty="0" err="1">
                <a:solidFill>
                  <a:srgbClr val="1F294C"/>
                </a:solidFill>
                <a:latin typeface="Proxima Nova"/>
              </a:rPr>
              <a:t>complexe</a:t>
            </a:r>
            <a:r>
              <a:rPr lang="en-US" sz="3299" dirty="0">
                <a:solidFill>
                  <a:srgbClr val="1F294C"/>
                </a:solidFill>
                <a:latin typeface="Proxima Nova"/>
              </a:rPr>
              <a:t> </a:t>
            </a:r>
            <a:r>
              <a:rPr lang="en-US" sz="3299" dirty="0" err="1">
                <a:solidFill>
                  <a:srgbClr val="1F294C"/>
                </a:solidFill>
                <a:latin typeface="Proxima Nova"/>
              </a:rPr>
              <a:t>interdépendant</a:t>
            </a:r>
            <a:r>
              <a:rPr lang="en-US" sz="3299" dirty="0">
                <a:solidFill>
                  <a:srgbClr val="1F294C"/>
                </a:solidFill>
                <a:latin typeface="Proxima Nova"/>
              </a:rPr>
              <a:t>. </a:t>
            </a:r>
          </a:p>
          <a:p>
            <a:pPr marL="712465" lvl="1" indent="-356233">
              <a:lnSpc>
                <a:spcPts val="5279"/>
              </a:lnSpc>
              <a:buFont typeface="Arial"/>
              <a:buChar char="•"/>
            </a:pPr>
            <a:r>
              <a:rPr lang="en-US" sz="3299" dirty="0">
                <a:solidFill>
                  <a:srgbClr val="1F294C"/>
                </a:solidFill>
                <a:latin typeface="Proxima Nova"/>
              </a:rPr>
              <a:t>Adoption </a:t>
            </a:r>
            <a:r>
              <a:rPr lang="en-US" sz="3299" dirty="0" err="1">
                <a:solidFill>
                  <a:srgbClr val="1F294C"/>
                </a:solidFill>
                <a:latin typeface="Proxima Nova"/>
              </a:rPr>
              <a:t>d'une</a:t>
            </a:r>
            <a:r>
              <a:rPr lang="en-US" sz="3299" dirty="0">
                <a:solidFill>
                  <a:srgbClr val="1F294C"/>
                </a:solidFill>
                <a:latin typeface="Proxima Nova"/>
              </a:rPr>
              <a:t> perspective </a:t>
            </a:r>
            <a:r>
              <a:rPr lang="en-US" sz="3299" dirty="0" err="1">
                <a:solidFill>
                  <a:srgbClr val="1F294C"/>
                </a:solidFill>
                <a:latin typeface="Proxima Nova"/>
              </a:rPr>
              <a:t>holistique</a:t>
            </a:r>
            <a:r>
              <a:rPr lang="en-US" sz="3299" dirty="0">
                <a:solidFill>
                  <a:srgbClr val="1F294C"/>
                </a:solidFill>
                <a:latin typeface="Proxima Nova"/>
              </a:rPr>
              <a:t> dans la gestion des </a:t>
            </a:r>
            <a:r>
              <a:rPr lang="en-US" sz="3299" dirty="0" err="1">
                <a:solidFill>
                  <a:srgbClr val="1F294C"/>
                </a:solidFill>
                <a:latin typeface="Proxima Nova"/>
              </a:rPr>
              <a:t>ressources</a:t>
            </a:r>
            <a:r>
              <a:rPr lang="en-US" sz="3299" dirty="0">
                <a:solidFill>
                  <a:srgbClr val="1F294C"/>
                </a:solidFill>
                <a:latin typeface="Proxima Nova"/>
              </a:rPr>
              <a:t> </a:t>
            </a:r>
            <a:r>
              <a:rPr lang="en-US" sz="3299" dirty="0" err="1">
                <a:solidFill>
                  <a:srgbClr val="1F294C"/>
                </a:solidFill>
                <a:latin typeface="Proxima Nova"/>
              </a:rPr>
              <a:t>humaines</a:t>
            </a:r>
            <a:r>
              <a:rPr lang="en-US" sz="3299" dirty="0">
                <a:solidFill>
                  <a:srgbClr val="1F294C"/>
                </a:solidFill>
                <a:latin typeface="Proxima Nova"/>
              </a:rPr>
              <a:t>.</a:t>
            </a:r>
          </a:p>
        </p:txBody>
      </p:sp>
      <p:sp>
        <p:nvSpPr>
          <p:cNvPr id="12" name="Espace réservé du numéro de diapositive 11">
            <a:extLst>
              <a:ext uri="{FF2B5EF4-FFF2-40B4-BE49-F238E27FC236}">
                <a16:creationId xmlns:a16="http://schemas.microsoft.com/office/drawing/2014/main" id="{EA6CF16E-FF65-6EA9-AE80-C5765872E9F4}"/>
              </a:ext>
            </a:extLst>
          </p:cNvPr>
          <p:cNvSpPr>
            <a:spLocks noGrp="1"/>
          </p:cNvSpPr>
          <p:nvPr>
            <p:ph type="sldNum" sz="quarter" idx="12"/>
          </p:nvPr>
        </p:nvSpPr>
        <p:spPr>
          <a:xfrm>
            <a:off x="15849600" y="9639300"/>
            <a:ext cx="2133600" cy="365125"/>
          </a:xfrm>
        </p:spPr>
        <p:txBody>
          <a:bodyPr/>
          <a:lstStyle/>
          <a:p>
            <a:fld id="{B6F15528-21DE-4FAA-801E-634DDDAF4B2B}" type="slidenum">
              <a:rPr lang="en-US" sz="4000" smtClean="0">
                <a:solidFill>
                  <a:schemeClr val="tx1"/>
                </a:solidFill>
              </a:rPr>
              <a:pPr/>
              <a:t>21</a:t>
            </a:fld>
            <a:endParaRPr lang="en-US" sz="40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TextBox 2"/>
          <p:cNvSpPr txBox="1"/>
          <p:nvPr/>
        </p:nvSpPr>
        <p:spPr>
          <a:xfrm>
            <a:off x="1028700" y="1529753"/>
            <a:ext cx="9081698" cy="2467610"/>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THÉORIE DES RESSOURCES ORGANISATIONNELLES</a:t>
            </a:r>
          </a:p>
        </p:txBody>
      </p:sp>
      <p:sp>
        <p:nvSpPr>
          <p:cNvPr id="3" name="TextBox 3"/>
          <p:cNvSpPr txBox="1"/>
          <p:nvPr/>
        </p:nvSpPr>
        <p:spPr>
          <a:xfrm>
            <a:off x="1028700" y="5216501"/>
            <a:ext cx="8526535" cy="1289686"/>
          </a:xfrm>
          <a:prstGeom prst="rect">
            <a:avLst/>
          </a:prstGeom>
        </p:spPr>
        <p:txBody>
          <a:bodyPr lIns="0" tIns="0" rIns="0" bIns="0" rtlCol="0" anchor="t">
            <a:spAutoFit/>
          </a:bodyPr>
          <a:lstStyle/>
          <a:p>
            <a:pPr>
              <a:lnSpc>
                <a:spcPts val="5279"/>
              </a:lnSpc>
            </a:pPr>
            <a:r>
              <a:rPr lang="en-US" sz="3299">
                <a:solidFill>
                  <a:srgbClr val="1F294C"/>
                </a:solidFill>
                <a:latin typeface="Proxima Nova"/>
              </a:rPr>
              <a:t>Allocation stratégique des ressources pour atteindre les objectifs organisationnels.</a:t>
            </a:r>
          </a:p>
        </p:txBody>
      </p:sp>
      <p:sp>
        <p:nvSpPr>
          <p:cNvPr id="4" name="Freeform 4"/>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1007911" y="3812768"/>
            <a:ext cx="6889194" cy="4492952"/>
          </a:xfrm>
          <a:custGeom>
            <a:avLst/>
            <a:gdLst/>
            <a:ahLst/>
            <a:cxnLst/>
            <a:rect l="l" t="t" r="r" b="b"/>
            <a:pathLst>
              <a:path w="6889194" h="4492952">
                <a:moveTo>
                  <a:pt x="0" y="0"/>
                </a:moveTo>
                <a:lnTo>
                  <a:pt x="6889194" y="0"/>
                </a:lnTo>
                <a:lnTo>
                  <a:pt x="6889194" y="4492952"/>
                </a:lnTo>
                <a:lnTo>
                  <a:pt x="0" y="4492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Espace réservé du numéro de diapositive 11">
            <a:extLst>
              <a:ext uri="{FF2B5EF4-FFF2-40B4-BE49-F238E27FC236}">
                <a16:creationId xmlns:a16="http://schemas.microsoft.com/office/drawing/2014/main" id="{C6FBA251-CED9-29A1-9198-1BD4D107D2CE}"/>
              </a:ext>
            </a:extLst>
          </p:cNvPr>
          <p:cNvSpPr>
            <a:spLocks noGrp="1"/>
          </p:cNvSpPr>
          <p:nvPr>
            <p:ph type="sldNum" sz="quarter" idx="12"/>
          </p:nvPr>
        </p:nvSpPr>
        <p:spPr>
          <a:xfrm>
            <a:off x="15763505" y="9563100"/>
            <a:ext cx="2133600" cy="365125"/>
          </a:xfrm>
        </p:spPr>
        <p:txBody>
          <a:bodyPr/>
          <a:lstStyle/>
          <a:p>
            <a:fld id="{B6F15528-21DE-4FAA-801E-634DDDAF4B2B}" type="slidenum">
              <a:rPr lang="en-US" sz="4000" smtClean="0">
                <a:solidFill>
                  <a:schemeClr val="tx1"/>
                </a:solidFill>
              </a:rPr>
              <a:pPr/>
              <a:t>22</a:t>
            </a:fld>
            <a:endParaRPr lang="en-US" sz="400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266061" y="2512385"/>
            <a:ext cx="12390976" cy="5755226"/>
            <a:chOff x="0" y="0"/>
            <a:chExt cx="11566107" cy="5372100"/>
          </a:xfrm>
        </p:grpSpPr>
        <p:sp>
          <p:nvSpPr>
            <p:cNvPr id="3" name="Freeform 3"/>
            <p:cNvSpPr/>
            <p:nvPr/>
          </p:nvSpPr>
          <p:spPr>
            <a:xfrm>
              <a:off x="0" y="0"/>
              <a:ext cx="11566107" cy="5372100"/>
            </a:xfrm>
            <a:custGeom>
              <a:avLst/>
              <a:gdLst/>
              <a:ahLst/>
              <a:cxnLst/>
              <a:rect l="l" t="t" r="r" b="b"/>
              <a:pathLst>
                <a:path w="11566107" h="5372100">
                  <a:moveTo>
                    <a:pt x="10015437" y="0"/>
                  </a:moveTo>
                  <a:lnTo>
                    <a:pt x="1550670" y="0"/>
                  </a:lnTo>
                  <a:lnTo>
                    <a:pt x="0" y="2686050"/>
                  </a:lnTo>
                  <a:lnTo>
                    <a:pt x="1550670" y="5372100"/>
                  </a:lnTo>
                  <a:lnTo>
                    <a:pt x="10015437" y="5372100"/>
                  </a:lnTo>
                  <a:lnTo>
                    <a:pt x="11566107" y="2686050"/>
                  </a:lnTo>
                  <a:lnTo>
                    <a:pt x="10015437" y="0"/>
                  </a:lnTo>
                  <a:close/>
                </a:path>
              </a:pathLst>
            </a:custGeom>
            <a:solidFill>
              <a:srgbClr val="9FCFF9"/>
            </a:solidFill>
          </p:spPr>
        </p:sp>
      </p:gr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921817" y="2228601"/>
            <a:ext cx="6557031" cy="5829797"/>
          </a:xfrm>
          <a:custGeom>
            <a:avLst/>
            <a:gdLst/>
            <a:ahLst/>
            <a:cxnLst/>
            <a:rect l="l" t="t" r="r" b="b"/>
            <a:pathLst>
              <a:path w="6557031" h="5829797">
                <a:moveTo>
                  <a:pt x="0" y="0"/>
                </a:moveTo>
                <a:lnTo>
                  <a:pt x="6557032" y="0"/>
                </a:lnTo>
                <a:lnTo>
                  <a:pt x="6557032" y="5829798"/>
                </a:lnTo>
                <a:lnTo>
                  <a:pt x="0" y="5829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459559" y="3408481"/>
            <a:ext cx="6329036" cy="4086860"/>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TENDANCES ACTUELLES EN GESTION DES RESSOURCES HUMAINES</a:t>
            </a:r>
          </a:p>
        </p:txBody>
      </p:sp>
      <p:sp>
        <p:nvSpPr>
          <p:cNvPr id="11" name="Espace réservé du numéro de diapositive 10">
            <a:extLst>
              <a:ext uri="{FF2B5EF4-FFF2-40B4-BE49-F238E27FC236}">
                <a16:creationId xmlns:a16="http://schemas.microsoft.com/office/drawing/2014/main" id="{3DCA355A-501E-D27A-BD3B-6BD7FA792B4B}"/>
              </a:ext>
            </a:extLst>
          </p:cNvPr>
          <p:cNvSpPr>
            <a:spLocks noGrp="1"/>
          </p:cNvSpPr>
          <p:nvPr>
            <p:ph type="sldNum" sz="quarter" idx="12"/>
          </p:nvPr>
        </p:nvSpPr>
        <p:spPr>
          <a:xfrm>
            <a:off x="15876839" y="9639300"/>
            <a:ext cx="2133600" cy="365125"/>
          </a:xfrm>
        </p:spPr>
        <p:txBody>
          <a:bodyPr/>
          <a:lstStyle/>
          <a:p>
            <a:fld id="{B6F15528-21DE-4FAA-801E-634DDDAF4B2B}" type="slidenum">
              <a:rPr lang="en-US" sz="4000" smtClean="0">
                <a:solidFill>
                  <a:schemeClr val="tx1"/>
                </a:solidFill>
              </a:rPr>
              <a:pPr/>
              <a:t>23</a:t>
            </a:fld>
            <a:endParaRPr lang="en-US" sz="40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TextBox 2"/>
          <p:cNvSpPr txBox="1"/>
          <p:nvPr/>
        </p:nvSpPr>
        <p:spPr>
          <a:xfrm>
            <a:off x="1028700" y="883479"/>
            <a:ext cx="9081698" cy="1657985"/>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NUMÉRISATION DES PROCESSUS RH</a:t>
            </a:r>
          </a:p>
        </p:txBody>
      </p:sp>
      <p:sp>
        <p:nvSpPr>
          <p:cNvPr id="3" name="TextBox 3"/>
          <p:cNvSpPr txBox="1"/>
          <p:nvPr/>
        </p:nvSpPr>
        <p:spPr>
          <a:xfrm>
            <a:off x="1028700" y="3301364"/>
            <a:ext cx="15224286" cy="5956936"/>
          </a:xfrm>
          <a:prstGeom prst="rect">
            <a:avLst/>
          </a:prstGeom>
        </p:spPr>
        <p:txBody>
          <a:bodyPr lIns="0" tIns="0" rIns="0" bIns="0" rtlCol="0" anchor="t">
            <a:spAutoFit/>
          </a:bodyPr>
          <a:lstStyle/>
          <a:p>
            <a:pPr marL="712465" lvl="1" indent="-356233" algn="just">
              <a:lnSpc>
                <a:spcPts val="5279"/>
              </a:lnSpc>
              <a:buFont typeface="Arial"/>
              <a:buChar char="•"/>
            </a:pPr>
            <a:r>
              <a:rPr lang="en-US" sz="3299">
                <a:solidFill>
                  <a:srgbClr val="1F294C"/>
                </a:solidFill>
                <a:latin typeface="Proxima Nova"/>
              </a:rPr>
              <a:t>Les progrès technologiques ont permis aux départements RH d'adopter des outils et des plateformes numériques pour rationaliser leurs opérations.</a:t>
            </a:r>
          </a:p>
          <a:p>
            <a:pPr marL="712465" lvl="1" indent="-356233" algn="just">
              <a:lnSpc>
                <a:spcPts val="5279"/>
              </a:lnSpc>
              <a:buFont typeface="Arial"/>
              <a:buChar char="•"/>
            </a:pPr>
            <a:r>
              <a:rPr lang="en-US" sz="3299">
                <a:solidFill>
                  <a:srgbClr val="1F294C"/>
                </a:solidFill>
                <a:latin typeface="Proxima Nova"/>
              </a:rPr>
              <a:t>L'automatisation et l'analyse des données sont utilisées du recrutement à l'intégration, en passant par la gestion des performances et le traitement des salaires, améliorant ainsi l'efficacité et la précision.</a:t>
            </a:r>
          </a:p>
          <a:p>
            <a:pPr marL="712465" lvl="1" indent="-356233" algn="just">
              <a:lnSpc>
                <a:spcPts val="5279"/>
              </a:lnSpc>
              <a:buFont typeface="Arial"/>
              <a:buChar char="•"/>
            </a:pPr>
            <a:r>
              <a:rPr lang="en-US" sz="3299">
                <a:solidFill>
                  <a:srgbClr val="1F294C"/>
                </a:solidFill>
                <a:latin typeface="Proxima Nova"/>
              </a:rPr>
              <a:t>Cette numérisation permet aux équipes RH de se concentrer sur des initiatives plus stratégiques telles que le développement des talents et l'engagement des employés.</a:t>
            </a:r>
          </a:p>
          <a:p>
            <a:pPr algn="just">
              <a:lnSpc>
                <a:spcPts val="5279"/>
              </a:lnSpc>
            </a:pPr>
            <a:endParaRPr lang="en-US" sz="3299">
              <a:solidFill>
                <a:srgbClr val="1F294C"/>
              </a:solidFill>
              <a:latin typeface="Proxima Nova"/>
            </a:endParaRPr>
          </a:p>
        </p:txBody>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Espace réservé du numéro de diapositive 8">
            <a:extLst>
              <a:ext uri="{FF2B5EF4-FFF2-40B4-BE49-F238E27FC236}">
                <a16:creationId xmlns:a16="http://schemas.microsoft.com/office/drawing/2014/main" id="{C4AE6E6D-59EF-531D-D110-81AE722503C2}"/>
              </a:ext>
            </a:extLst>
          </p:cNvPr>
          <p:cNvSpPr>
            <a:spLocks noGrp="1"/>
          </p:cNvSpPr>
          <p:nvPr>
            <p:ph type="sldNum" sz="quarter" idx="12"/>
          </p:nvPr>
        </p:nvSpPr>
        <p:spPr>
          <a:xfrm>
            <a:off x="15876839" y="9601772"/>
            <a:ext cx="2133600" cy="365125"/>
          </a:xfrm>
        </p:spPr>
        <p:txBody>
          <a:bodyPr/>
          <a:lstStyle/>
          <a:p>
            <a:fld id="{B6F15528-21DE-4FAA-801E-634DDDAF4B2B}" type="slidenum">
              <a:rPr lang="en-US" sz="4000" smtClean="0">
                <a:solidFill>
                  <a:schemeClr val="tx1"/>
                </a:solidFill>
              </a:rPr>
              <a:pPr/>
              <a:t>24</a:t>
            </a:fld>
            <a:endParaRPr lang="en-US" sz="40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93732" y="3246403"/>
            <a:ext cx="5075816" cy="6011897"/>
          </a:xfrm>
          <a:custGeom>
            <a:avLst/>
            <a:gdLst/>
            <a:ahLst/>
            <a:cxnLst/>
            <a:rect l="l" t="t" r="r" b="b"/>
            <a:pathLst>
              <a:path w="5075816" h="6011897">
                <a:moveTo>
                  <a:pt x="0" y="0"/>
                </a:moveTo>
                <a:lnTo>
                  <a:pt x="5075817" y="0"/>
                </a:lnTo>
                <a:lnTo>
                  <a:pt x="5075817" y="6011897"/>
                </a:lnTo>
                <a:lnTo>
                  <a:pt x="0" y="60118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883479"/>
            <a:ext cx="9081698" cy="1657985"/>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TÉLÉTRAVAIL OU TRAVAIL À DISTANCE</a:t>
            </a:r>
          </a:p>
        </p:txBody>
      </p:sp>
      <p:sp>
        <p:nvSpPr>
          <p:cNvPr id="6" name="TextBox 6"/>
          <p:cNvSpPr txBox="1"/>
          <p:nvPr/>
        </p:nvSpPr>
        <p:spPr>
          <a:xfrm>
            <a:off x="5569549" y="3688943"/>
            <a:ext cx="12345428" cy="4623436"/>
          </a:xfrm>
          <a:prstGeom prst="rect">
            <a:avLst/>
          </a:prstGeom>
        </p:spPr>
        <p:txBody>
          <a:bodyPr lIns="0" tIns="0" rIns="0" bIns="0" rtlCol="0" anchor="t">
            <a:spAutoFit/>
          </a:bodyPr>
          <a:lstStyle/>
          <a:p>
            <a:pPr marL="712465" lvl="1" indent="-356233" algn="just">
              <a:lnSpc>
                <a:spcPts val="5279"/>
              </a:lnSpc>
              <a:buFont typeface="Arial"/>
              <a:buChar char="•"/>
            </a:pPr>
            <a:r>
              <a:rPr lang="en-US" sz="3299">
                <a:solidFill>
                  <a:srgbClr val="1F294C"/>
                </a:solidFill>
                <a:latin typeface="Proxima Nova"/>
              </a:rPr>
              <a:t>Le télétravail offre aux employés une meilleure gestion de l'équilibre entre vie professionnelle et vie privée, réduit les trajets domicile-travail et améliore la productivité.</a:t>
            </a:r>
          </a:p>
          <a:p>
            <a:pPr marL="712465" lvl="1" indent="-356233" algn="just">
              <a:lnSpc>
                <a:spcPts val="5279"/>
              </a:lnSpc>
              <a:buFont typeface="Arial"/>
              <a:buChar char="•"/>
            </a:pPr>
            <a:r>
              <a:rPr lang="en-US" sz="3299">
                <a:solidFill>
                  <a:srgbClr val="1F294C"/>
                </a:solidFill>
                <a:latin typeface="Proxima Nova"/>
              </a:rPr>
              <a:t>Les services des ressources humaines réévaluent leurs politiques et pratiques pour soutenir les travailleurs à distance et créer une culture du travail virtuel favorisant la collaboration et la communication.</a:t>
            </a:r>
          </a:p>
        </p:txBody>
      </p:sp>
      <p:sp>
        <p:nvSpPr>
          <p:cNvPr id="10" name="Espace réservé du numéro de diapositive 9">
            <a:extLst>
              <a:ext uri="{FF2B5EF4-FFF2-40B4-BE49-F238E27FC236}">
                <a16:creationId xmlns:a16="http://schemas.microsoft.com/office/drawing/2014/main" id="{A8FCBAC4-7B84-4351-0E00-ACA132EED7A6}"/>
              </a:ext>
            </a:extLst>
          </p:cNvPr>
          <p:cNvSpPr>
            <a:spLocks noGrp="1"/>
          </p:cNvSpPr>
          <p:nvPr>
            <p:ph type="sldNum" sz="quarter" idx="12"/>
          </p:nvPr>
        </p:nvSpPr>
        <p:spPr>
          <a:xfrm>
            <a:off x="15876839" y="9639300"/>
            <a:ext cx="2133600" cy="365125"/>
          </a:xfrm>
        </p:spPr>
        <p:txBody>
          <a:bodyPr/>
          <a:lstStyle/>
          <a:p>
            <a:fld id="{B6F15528-21DE-4FAA-801E-634DDDAF4B2B}" type="slidenum">
              <a:rPr lang="en-US" sz="4000" smtClean="0">
                <a:solidFill>
                  <a:schemeClr val="tx1"/>
                </a:solidFill>
              </a:rPr>
              <a:pPr/>
              <a:t>25</a:t>
            </a:fld>
            <a:endParaRPr lang="en-US" sz="40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439803" y="4189153"/>
            <a:ext cx="15408394" cy="3956686"/>
          </a:xfrm>
          <a:prstGeom prst="rect">
            <a:avLst/>
          </a:prstGeom>
        </p:spPr>
        <p:txBody>
          <a:bodyPr lIns="0" tIns="0" rIns="0" bIns="0" rtlCol="0" anchor="t">
            <a:spAutoFit/>
          </a:bodyPr>
          <a:lstStyle/>
          <a:p>
            <a:pPr marL="712465" lvl="1" indent="-356233" algn="just">
              <a:lnSpc>
                <a:spcPts val="5279"/>
              </a:lnSpc>
              <a:buFont typeface="Arial"/>
              <a:buChar char="•"/>
            </a:pPr>
            <a:r>
              <a:rPr lang="en-US" sz="3299" dirty="0">
                <a:solidFill>
                  <a:srgbClr val="1F294C"/>
                </a:solidFill>
                <a:latin typeface="Proxima Nova"/>
              </a:rPr>
              <a:t>Les </a:t>
            </a:r>
            <a:r>
              <a:rPr lang="en-US" sz="3299" dirty="0" err="1">
                <a:solidFill>
                  <a:srgbClr val="1F294C"/>
                </a:solidFill>
                <a:latin typeface="Proxima Nova"/>
              </a:rPr>
              <a:t>organisations</a:t>
            </a:r>
            <a:r>
              <a:rPr lang="en-US" sz="3299" dirty="0">
                <a:solidFill>
                  <a:srgbClr val="1F294C"/>
                </a:solidFill>
                <a:latin typeface="Proxima Nova"/>
              </a:rPr>
              <a:t> </a:t>
            </a:r>
            <a:r>
              <a:rPr lang="en-US" sz="3299" dirty="0" err="1">
                <a:solidFill>
                  <a:srgbClr val="1F294C"/>
                </a:solidFill>
                <a:latin typeface="Proxima Nova"/>
              </a:rPr>
              <a:t>reconnaissent</a:t>
            </a:r>
            <a:r>
              <a:rPr lang="en-US" sz="3299" dirty="0">
                <a:solidFill>
                  <a:srgbClr val="1F294C"/>
                </a:solidFill>
                <a:latin typeface="Proxima Nova"/>
              </a:rPr>
              <a:t> </a:t>
            </a:r>
            <a:r>
              <a:rPr lang="en-US" sz="3299" dirty="0" err="1">
                <a:solidFill>
                  <a:srgbClr val="1F294C"/>
                </a:solidFill>
                <a:latin typeface="Proxima Nova"/>
              </a:rPr>
              <a:t>l'importance</a:t>
            </a:r>
            <a:r>
              <a:rPr lang="en-US" sz="3299" dirty="0">
                <a:solidFill>
                  <a:srgbClr val="1F294C"/>
                </a:solidFill>
                <a:latin typeface="Proxima Nova"/>
              </a:rPr>
              <a:t> </a:t>
            </a:r>
            <a:r>
              <a:rPr lang="en-US" sz="3299" dirty="0" err="1">
                <a:solidFill>
                  <a:srgbClr val="1F294C"/>
                </a:solidFill>
                <a:latin typeface="Proxima Nova"/>
              </a:rPr>
              <a:t>croissante</a:t>
            </a:r>
            <a:r>
              <a:rPr lang="en-US" sz="3299" dirty="0">
                <a:solidFill>
                  <a:srgbClr val="1F294C"/>
                </a:solidFill>
                <a:latin typeface="Proxima Nova"/>
              </a:rPr>
              <a:t> de </a:t>
            </a:r>
            <a:r>
              <a:rPr lang="en-US" sz="3299" dirty="0" err="1">
                <a:solidFill>
                  <a:srgbClr val="1F294C"/>
                </a:solidFill>
                <a:latin typeface="Proxima Nova"/>
              </a:rPr>
              <a:t>l'équilibre</a:t>
            </a:r>
            <a:r>
              <a:rPr lang="en-US" sz="3299" dirty="0">
                <a:solidFill>
                  <a:srgbClr val="1F294C"/>
                </a:solidFill>
                <a:latin typeface="Proxima Nova"/>
              </a:rPr>
              <a:t> entre vie </a:t>
            </a:r>
            <a:r>
              <a:rPr lang="en-US" sz="3299" dirty="0" err="1">
                <a:solidFill>
                  <a:srgbClr val="1F294C"/>
                </a:solidFill>
                <a:latin typeface="Proxima Nova"/>
              </a:rPr>
              <a:t>professionnelle</a:t>
            </a:r>
            <a:r>
              <a:rPr lang="en-US" sz="3299" dirty="0">
                <a:solidFill>
                  <a:srgbClr val="1F294C"/>
                </a:solidFill>
                <a:latin typeface="Proxima Nova"/>
              </a:rPr>
              <a:t> et vie </a:t>
            </a:r>
            <a:r>
              <a:rPr lang="en-US" sz="3299" dirty="0" err="1">
                <a:solidFill>
                  <a:srgbClr val="1F294C"/>
                </a:solidFill>
                <a:latin typeface="Proxima Nova"/>
              </a:rPr>
              <a:t>privée</a:t>
            </a:r>
            <a:r>
              <a:rPr lang="en-US" sz="3299" dirty="0">
                <a:solidFill>
                  <a:srgbClr val="1F294C"/>
                </a:solidFill>
                <a:latin typeface="Proxima Nova"/>
              </a:rPr>
              <a:t> pour le bien-être </a:t>
            </a:r>
            <a:r>
              <a:rPr lang="en-US" sz="3299" dirty="0" err="1">
                <a:solidFill>
                  <a:srgbClr val="1F294C"/>
                </a:solidFill>
                <a:latin typeface="Proxima Nova"/>
              </a:rPr>
              <a:t>général</a:t>
            </a:r>
            <a:r>
              <a:rPr lang="en-US" sz="3299" dirty="0">
                <a:solidFill>
                  <a:srgbClr val="1F294C"/>
                </a:solidFill>
                <a:latin typeface="Proxima Nova"/>
              </a:rPr>
              <a:t> de </a:t>
            </a:r>
            <a:r>
              <a:rPr lang="en-US" sz="3299" dirty="0" err="1">
                <a:solidFill>
                  <a:srgbClr val="1F294C"/>
                </a:solidFill>
                <a:latin typeface="Proxima Nova"/>
              </a:rPr>
              <a:t>leurs</a:t>
            </a:r>
            <a:r>
              <a:rPr lang="en-US" sz="3299" dirty="0">
                <a:solidFill>
                  <a:srgbClr val="1F294C"/>
                </a:solidFill>
                <a:latin typeface="Proxima Nova"/>
              </a:rPr>
              <a:t> </a:t>
            </a:r>
            <a:r>
              <a:rPr lang="en-US" sz="3299" dirty="0" err="1">
                <a:solidFill>
                  <a:srgbClr val="1F294C"/>
                </a:solidFill>
                <a:latin typeface="Proxima Nova"/>
              </a:rPr>
              <a:t>employés</a:t>
            </a:r>
            <a:r>
              <a:rPr lang="en-US" sz="3299" dirty="0">
                <a:solidFill>
                  <a:srgbClr val="1F294C"/>
                </a:solidFill>
                <a:latin typeface="Proxima Nova"/>
              </a:rPr>
              <a:t>.</a:t>
            </a:r>
          </a:p>
          <a:p>
            <a:pPr marL="712465" lvl="1" indent="-356233" algn="just">
              <a:lnSpc>
                <a:spcPts val="5279"/>
              </a:lnSpc>
              <a:buFont typeface="Arial"/>
              <a:buChar char="•"/>
            </a:pPr>
            <a:r>
              <a:rPr lang="en-US" sz="3299" dirty="0">
                <a:solidFill>
                  <a:srgbClr val="1F294C"/>
                </a:solidFill>
                <a:latin typeface="Proxima Nova"/>
              </a:rPr>
              <a:t>La mise </a:t>
            </a:r>
            <a:r>
              <a:rPr lang="en-US" sz="3299" dirty="0" err="1">
                <a:solidFill>
                  <a:srgbClr val="1F294C"/>
                </a:solidFill>
                <a:latin typeface="Proxima Nova"/>
              </a:rPr>
              <a:t>en</a:t>
            </a:r>
            <a:r>
              <a:rPr lang="en-US" sz="3299" dirty="0">
                <a:solidFill>
                  <a:srgbClr val="1F294C"/>
                </a:solidFill>
                <a:latin typeface="Proxima Nova"/>
              </a:rPr>
              <a:t> place de politiques </a:t>
            </a:r>
            <a:r>
              <a:rPr lang="en-US" sz="3299" dirty="0" err="1">
                <a:solidFill>
                  <a:srgbClr val="1F294C"/>
                </a:solidFill>
                <a:latin typeface="Proxima Nova"/>
              </a:rPr>
              <a:t>telles</a:t>
            </a:r>
            <a:r>
              <a:rPr lang="en-US" sz="3299" dirty="0">
                <a:solidFill>
                  <a:srgbClr val="1F294C"/>
                </a:solidFill>
                <a:latin typeface="Proxima Nova"/>
              </a:rPr>
              <a:t> que des </a:t>
            </a:r>
            <a:r>
              <a:rPr lang="en-US" sz="3299" dirty="0" err="1">
                <a:solidFill>
                  <a:srgbClr val="1F294C"/>
                </a:solidFill>
                <a:latin typeface="Proxima Nova"/>
              </a:rPr>
              <a:t>horaires</a:t>
            </a:r>
            <a:r>
              <a:rPr lang="en-US" sz="3299" dirty="0">
                <a:solidFill>
                  <a:srgbClr val="1F294C"/>
                </a:solidFill>
                <a:latin typeface="Proxima Nova"/>
              </a:rPr>
              <a:t> de travail flexibles, des options de travail à distance et des </a:t>
            </a:r>
            <a:r>
              <a:rPr lang="en-US" sz="3299" dirty="0" err="1">
                <a:solidFill>
                  <a:srgbClr val="1F294C"/>
                </a:solidFill>
                <a:latin typeface="Proxima Nova"/>
              </a:rPr>
              <a:t>programmes</a:t>
            </a:r>
            <a:r>
              <a:rPr lang="en-US" sz="3299" dirty="0">
                <a:solidFill>
                  <a:srgbClr val="1F294C"/>
                </a:solidFill>
                <a:latin typeface="Proxima Nova"/>
              </a:rPr>
              <a:t> de bien-être aide les </a:t>
            </a:r>
            <a:r>
              <a:rPr lang="en-US" sz="3299" dirty="0" err="1">
                <a:solidFill>
                  <a:srgbClr val="1F294C"/>
                </a:solidFill>
                <a:latin typeface="Proxima Nova"/>
              </a:rPr>
              <a:t>employés</a:t>
            </a:r>
            <a:r>
              <a:rPr lang="en-US" sz="3299" dirty="0">
                <a:solidFill>
                  <a:srgbClr val="1F294C"/>
                </a:solidFill>
                <a:latin typeface="Proxima Nova"/>
              </a:rPr>
              <a:t> à </a:t>
            </a:r>
            <a:r>
              <a:rPr lang="en-US" sz="3299" dirty="0" err="1">
                <a:solidFill>
                  <a:srgbClr val="1F294C"/>
                </a:solidFill>
                <a:latin typeface="Proxima Nova"/>
              </a:rPr>
              <a:t>concilier</a:t>
            </a:r>
            <a:r>
              <a:rPr lang="en-US" sz="3299" dirty="0">
                <a:solidFill>
                  <a:srgbClr val="1F294C"/>
                </a:solidFill>
                <a:latin typeface="Proxima Nova"/>
              </a:rPr>
              <a:t> vie </a:t>
            </a:r>
            <a:r>
              <a:rPr lang="en-US" sz="3299" dirty="0" err="1">
                <a:solidFill>
                  <a:srgbClr val="1F294C"/>
                </a:solidFill>
                <a:latin typeface="Proxima Nova"/>
              </a:rPr>
              <a:t>professionnelle</a:t>
            </a:r>
            <a:r>
              <a:rPr lang="en-US" sz="3299" dirty="0">
                <a:solidFill>
                  <a:srgbClr val="1F294C"/>
                </a:solidFill>
                <a:latin typeface="Proxima Nova"/>
              </a:rPr>
              <a:t> et vie </a:t>
            </a:r>
            <a:r>
              <a:rPr lang="en-US" sz="3299" dirty="0" err="1">
                <a:solidFill>
                  <a:srgbClr val="1F294C"/>
                </a:solidFill>
                <a:latin typeface="Proxima Nova"/>
              </a:rPr>
              <a:t>privée</a:t>
            </a:r>
            <a:r>
              <a:rPr lang="en-US" sz="3299" dirty="0">
                <a:solidFill>
                  <a:srgbClr val="1F294C"/>
                </a:solidFill>
                <a:latin typeface="Proxima Nova"/>
              </a:rPr>
              <a:t>, </a:t>
            </a:r>
            <a:r>
              <a:rPr lang="en-US" sz="3299" dirty="0" err="1">
                <a:solidFill>
                  <a:srgbClr val="1F294C"/>
                </a:solidFill>
                <a:latin typeface="Proxima Nova"/>
              </a:rPr>
              <a:t>améliorant</a:t>
            </a:r>
            <a:r>
              <a:rPr lang="en-US" sz="3299" dirty="0">
                <a:solidFill>
                  <a:srgbClr val="1F294C"/>
                </a:solidFill>
                <a:latin typeface="Proxima Nova"/>
              </a:rPr>
              <a:t> </a:t>
            </a:r>
            <a:r>
              <a:rPr lang="en-US" sz="3299" dirty="0" err="1">
                <a:solidFill>
                  <a:srgbClr val="1F294C"/>
                </a:solidFill>
                <a:latin typeface="Proxima Nova"/>
              </a:rPr>
              <a:t>ainsi</a:t>
            </a:r>
            <a:r>
              <a:rPr lang="en-US" sz="3299" dirty="0">
                <a:solidFill>
                  <a:srgbClr val="1F294C"/>
                </a:solidFill>
                <a:latin typeface="Proxima Nova"/>
              </a:rPr>
              <a:t> la satisfaction au travail et </a:t>
            </a:r>
            <a:r>
              <a:rPr lang="en-US" sz="3299" dirty="0" err="1">
                <a:solidFill>
                  <a:srgbClr val="1F294C"/>
                </a:solidFill>
                <a:latin typeface="Proxima Nova"/>
              </a:rPr>
              <a:t>réduisant</a:t>
            </a:r>
            <a:r>
              <a:rPr lang="en-US" sz="3299" dirty="0">
                <a:solidFill>
                  <a:srgbClr val="1F294C"/>
                </a:solidFill>
                <a:latin typeface="Proxima Nova"/>
              </a:rPr>
              <a:t> </a:t>
            </a:r>
            <a:r>
              <a:rPr lang="en-US" sz="3299" dirty="0" err="1">
                <a:solidFill>
                  <a:srgbClr val="1F294C"/>
                </a:solidFill>
                <a:latin typeface="Proxima Nova"/>
              </a:rPr>
              <a:t>l'épuisement</a:t>
            </a:r>
            <a:r>
              <a:rPr lang="en-US" sz="3299" dirty="0">
                <a:solidFill>
                  <a:srgbClr val="1F294C"/>
                </a:solidFill>
                <a:latin typeface="Proxima Nova"/>
              </a:rPr>
              <a:t> </a:t>
            </a:r>
            <a:r>
              <a:rPr lang="en-US" sz="3299" dirty="0" err="1">
                <a:solidFill>
                  <a:srgbClr val="1F294C"/>
                </a:solidFill>
                <a:latin typeface="Proxima Nova"/>
              </a:rPr>
              <a:t>professionnel</a:t>
            </a:r>
            <a:r>
              <a:rPr lang="en-US" sz="3299" dirty="0">
                <a:solidFill>
                  <a:srgbClr val="1F294C"/>
                </a:solidFill>
                <a:latin typeface="Proxima Nova"/>
              </a:rPr>
              <a:t>.</a:t>
            </a:r>
          </a:p>
        </p:txBody>
      </p:sp>
      <p:sp>
        <p:nvSpPr>
          <p:cNvPr id="5" name="TextBox 5"/>
          <p:cNvSpPr txBox="1"/>
          <p:nvPr/>
        </p:nvSpPr>
        <p:spPr>
          <a:xfrm>
            <a:off x="1028700" y="883479"/>
            <a:ext cx="12397280" cy="2467610"/>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ÉQUILIBRE ENTRE VIE PROFESSIONNELLE ET VIE PRIVÉE</a:t>
            </a:r>
          </a:p>
        </p:txBody>
      </p:sp>
      <p:sp>
        <p:nvSpPr>
          <p:cNvPr id="6" name="Freeform 6"/>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Espace réservé du numéro de diapositive 10">
            <a:extLst>
              <a:ext uri="{FF2B5EF4-FFF2-40B4-BE49-F238E27FC236}">
                <a16:creationId xmlns:a16="http://schemas.microsoft.com/office/drawing/2014/main" id="{49B08357-9DA9-4A25-6516-D17E35B68ED2}"/>
              </a:ext>
            </a:extLst>
          </p:cNvPr>
          <p:cNvSpPr>
            <a:spLocks noGrp="1"/>
          </p:cNvSpPr>
          <p:nvPr>
            <p:ph type="sldNum" sz="quarter" idx="12"/>
          </p:nvPr>
        </p:nvSpPr>
        <p:spPr>
          <a:xfrm>
            <a:off x="15781397" y="9559663"/>
            <a:ext cx="2133600" cy="365125"/>
          </a:xfrm>
        </p:spPr>
        <p:txBody>
          <a:bodyPr/>
          <a:lstStyle/>
          <a:p>
            <a:fld id="{B6F15528-21DE-4FAA-801E-634DDDAF4B2B}" type="slidenum">
              <a:rPr lang="en-US" sz="4000" smtClean="0">
                <a:solidFill>
                  <a:schemeClr val="tx1"/>
                </a:solidFill>
              </a:rPr>
              <a:pPr/>
              <a:t>26</a:t>
            </a:fld>
            <a:endParaRPr lang="en-US" sz="4000"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982215" y="3021293"/>
            <a:ext cx="6496634" cy="6640904"/>
          </a:xfrm>
          <a:custGeom>
            <a:avLst/>
            <a:gdLst/>
            <a:ahLst/>
            <a:cxnLst/>
            <a:rect l="l" t="t" r="r" b="b"/>
            <a:pathLst>
              <a:path w="6496634" h="6640904">
                <a:moveTo>
                  <a:pt x="0" y="0"/>
                </a:moveTo>
                <a:lnTo>
                  <a:pt x="6496634" y="0"/>
                </a:lnTo>
                <a:lnTo>
                  <a:pt x="6496634" y="6640903"/>
                </a:lnTo>
                <a:lnTo>
                  <a:pt x="0" y="664090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TextBox 5"/>
          <p:cNvSpPr txBox="1"/>
          <p:nvPr/>
        </p:nvSpPr>
        <p:spPr>
          <a:xfrm>
            <a:off x="713533" y="3301364"/>
            <a:ext cx="9692962" cy="5956936"/>
          </a:xfrm>
          <a:prstGeom prst="rect">
            <a:avLst/>
          </a:prstGeom>
        </p:spPr>
        <p:txBody>
          <a:bodyPr lIns="0" tIns="0" rIns="0" bIns="0" rtlCol="0" anchor="t">
            <a:spAutoFit/>
          </a:bodyPr>
          <a:lstStyle/>
          <a:p>
            <a:pPr marL="712465" lvl="1" indent="-356233" algn="just">
              <a:lnSpc>
                <a:spcPts val="5279"/>
              </a:lnSpc>
              <a:buFont typeface="Arial"/>
              <a:buChar char="•"/>
            </a:pPr>
            <a:r>
              <a:rPr lang="en-US" sz="3299" dirty="0">
                <a:solidFill>
                  <a:srgbClr val="1F294C"/>
                </a:solidFill>
                <a:latin typeface="Proxima Nova"/>
              </a:rPr>
              <a:t>Les </a:t>
            </a:r>
            <a:r>
              <a:rPr lang="en-US" sz="3299" dirty="0" err="1">
                <a:solidFill>
                  <a:srgbClr val="1F294C"/>
                </a:solidFill>
                <a:latin typeface="Proxima Nova"/>
              </a:rPr>
              <a:t>organisations</a:t>
            </a:r>
            <a:r>
              <a:rPr lang="en-US" sz="3299" dirty="0">
                <a:solidFill>
                  <a:srgbClr val="1F294C"/>
                </a:solidFill>
                <a:latin typeface="Proxima Nova"/>
              </a:rPr>
              <a:t> </a:t>
            </a:r>
            <a:r>
              <a:rPr lang="en-US" sz="3299" dirty="0" err="1">
                <a:solidFill>
                  <a:srgbClr val="1F294C"/>
                </a:solidFill>
                <a:latin typeface="Proxima Nova"/>
              </a:rPr>
              <a:t>reconnaissent</a:t>
            </a:r>
            <a:r>
              <a:rPr lang="en-US" sz="3299" dirty="0">
                <a:solidFill>
                  <a:srgbClr val="1F294C"/>
                </a:solidFill>
                <a:latin typeface="Proxima Nova"/>
              </a:rPr>
              <a:t> la </a:t>
            </a:r>
            <a:r>
              <a:rPr lang="en-US" sz="3299" dirty="0" err="1">
                <a:solidFill>
                  <a:srgbClr val="1F294C"/>
                </a:solidFill>
                <a:latin typeface="Proxima Nova"/>
              </a:rPr>
              <a:t>valeur</a:t>
            </a:r>
            <a:r>
              <a:rPr lang="en-US" sz="3299" dirty="0">
                <a:solidFill>
                  <a:srgbClr val="1F294C"/>
                </a:solidFill>
                <a:latin typeface="Proxima Nova"/>
              </a:rPr>
              <a:t> de la </a:t>
            </a:r>
            <a:r>
              <a:rPr lang="en-US" sz="3299" dirty="0" err="1">
                <a:solidFill>
                  <a:srgbClr val="1F294C"/>
                </a:solidFill>
                <a:latin typeface="Proxima Nova"/>
              </a:rPr>
              <a:t>diversité</a:t>
            </a:r>
            <a:r>
              <a:rPr lang="en-US" sz="3299" dirty="0">
                <a:solidFill>
                  <a:srgbClr val="1F294C"/>
                </a:solidFill>
                <a:latin typeface="Proxima Nova"/>
              </a:rPr>
              <a:t> pour </a:t>
            </a:r>
            <a:r>
              <a:rPr lang="en-US" sz="3299" dirty="0" err="1">
                <a:solidFill>
                  <a:srgbClr val="1F294C"/>
                </a:solidFill>
                <a:latin typeface="Proxima Nova"/>
              </a:rPr>
              <a:t>stimuler</a:t>
            </a:r>
            <a:r>
              <a:rPr lang="en-US" sz="3299" dirty="0">
                <a:solidFill>
                  <a:srgbClr val="1F294C"/>
                </a:solidFill>
                <a:latin typeface="Proxima Nova"/>
              </a:rPr>
              <a:t> </a:t>
            </a:r>
            <a:r>
              <a:rPr lang="en-US" sz="3299" dirty="0" err="1">
                <a:solidFill>
                  <a:srgbClr val="1F294C"/>
                </a:solidFill>
                <a:latin typeface="Proxima Nova"/>
              </a:rPr>
              <a:t>l'innovation</a:t>
            </a:r>
            <a:r>
              <a:rPr lang="en-US" sz="3299" dirty="0">
                <a:solidFill>
                  <a:srgbClr val="1F294C"/>
                </a:solidFill>
                <a:latin typeface="Proxima Nova"/>
              </a:rPr>
              <a:t> et la </a:t>
            </a:r>
            <a:r>
              <a:rPr lang="en-US" sz="3299" dirty="0" err="1">
                <a:solidFill>
                  <a:srgbClr val="1F294C"/>
                </a:solidFill>
                <a:latin typeface="Proxima Nova"/>
              </a:rPr>
              <a:t>compétitivité</a:t>
            </a:r>
            <a:r>
              <a:rPr lang="en-US" sz="3299" dirty="0">
                <a:solidFill>
                  <a:srgbClr val="1F294C"/>
                </a:solidFill>
                <a:latin typeface="Proxima Nova"/>
              </a:rPr>
              <a:t>.</a:t>
            </a:r>
          </a:p>
          <a:p>
            <a:pPr marL="712465" lvl="1" indent="-356233" algn="just">
              <a:lnSpc>
                <a:spcPts val="5279"/>
              </a:lnSpc>
              <a:buFont typeface="Arial"/>
              <a:buChar char="•"/>
            </a:pPr>
            <a:r>
              <a:rPr lang="en-US" sz="3299" dirty="0">
                <a:solidFill>
                  <a:srgbClr val="1F294C"/>
                </a:solidFill>
                <a:latin typeface="Proxima Nova"/>
              </a:rPr>
              <a:t>Les </a:t>
            </a:r>
            <a:r>
              <a:rPr lang="en-US" sz="3299" dirty="0" err="1">
                <a:solidFill>
                  <a:srgbClr val="1F294C"/>
                </a:solidFill>
                <a:latin typeface="Proxima Nova"/>
              </a:rPr>
              <a:t>professionnels</a:t>
            </a:r>
            <a:r>
              <a:rPr lang="en-US" sz="3299" dirty="0">
                <a:solidFill>
                  <a:srgbClr val="1F294C"/>
                </a:solidFill>
                <a:latin typeface="Proxima Nova"/>
              </a:rPr>
              <a:t> des </a:t>
            </a:r>
            <a:r>
              <a:rPr lang="en-US" sz="3299" dirty="0" err="1">
                <a:solidFill>
                  <a:srgbClr val="1F294C"/>
                </a:solidFill>
                <a:latin typeface="Proxima Nova"/>
              </a:rPr>
              <a:t>ressources</a:t>
            </a:r>
            <a:r>
              <a:rPr lang="en-US" sz="3299" dirty="0">
                <a:solidFill>
                  <a:srgbClr val="1F294C"/>
                </a:solidFill>
                <a:latin typeface="Proxima Nova"/>
              </a:rPr>
              <a:t> </a:t>
            </a:r>
            <a:r>
              <a:rPr lang="en-US" sz="3299" dirty="0" err="1">
                <a:solidFill>
                  <a:srgbClr val="1F294C"/>
                </a:solidFill>
                <a:latin typeface="Proxima Nova"/>
              </a:rPr>
              <a:t>humaines</a:t>
            </a:r>
            <a:r>
              <a:rPr lang="en-US" sz="3299" dirty="0">
                <a:solidFill>
                  <a:srgbClr val="1F294C"/>
                </a:solidFill>
                <a:latin typeface="Proxima Nova"/>
              </a:rPr>
              <a:t> </a:t>
            </a:r>
            <a:r>
              <a:rPr lang="en-US" sz="3299" dirty="0" err="1">
                <a:solidFill>
                  <a:srgbClr val="1F294C"/>
                </a:solidFill>
                <a:latin typeface="Proxima Nova"/>
              </a:rPr>
              <a:t>mettent</a:t>
            </a:r>
            <a:r>
              <a:rPr lang="en-US" sz="3299" dirty="0">
                <a:solidFill>
                  <a:srgbClr val="1F294C"/>
                </a:solidFill>
                <a:latin typeface="Proxima Nova"/>
              </a:rPr>
              <a:t> </a:t>
            </a:r>
            <a:r>
              <a:rPr lang="en-US" sz="3299" dirty="0" err="1">
                <a:solidFill>
                  <a:srgbClr val="1F294C"/>
                </a:solidFill>
                <a:latin typeface="Proxima Nova"/>
              </a:rPr>
              <a:t>en</a:t>
            </a:r>
            <a:r>
              <a:rPr lang="en-US" sz="3299" dirty="0">
                <a:solidFill>
                  <a:srgbClr val="1F294C"/>
                </a:solidFill>
                <a:latin typeface="Proxima Nova"/>
              </a:rPr>
              <a:t> </a:t>
            </a:r>
            <a:r>
              <a:rPr lang="en-US" sz="3299" dirty="0" err="1">
                <a:solidFill>
                  <a:srgbClr val="1F294C"/>
                </a:solidFill>
                <a:latin typeface="Proxima Nova"/>
              </a:rPr>
              <a:t>œuvre</a:t>
            </a:r>
            <a:r>
              <a:rPr lang="en-US" sz="3299" dirty="0">
                <a:solidFill>
                  <a:srgbClr val="1F294C"/>
                </a:solidFill>
                <a:latin typeface="Proxima Nova"/>
              </a:rPr>
              <a:t> des </a:t>
            </a:r>
            <a:r>
              <a:rPr lang="en-US" sz="3299" dirty="0" err="1">
                <a:solidFill>
                  <a:srgbClr val="1F294C"/>
                </a:solidFill>
                <a:latin typeface="Proxima Nova"/>
              </a:rPr>
              <a:t>programmes</a:t>
            </a:r>
            <a:r>
              <a:rPr lang="en-US" sz="3299" dirty="0">
                <a:solidFill>
                  <a:srgbClr val="1F294C"/>
                </a:solidFill>
                <a:latin typeface="Proxima Nova"/>
              </a:rPr>
              <a:t> de formation à la </a:t>
            </a:r>
            <a:r>
              <a:rPr lang="en-US" sz="3299" dirty="0" err="1">
                <a:solidFill>
                  <a:srgbClr val="1F294C"/>
                </a:solidFill>
                <a:latin typeface="Proxima Nova"/>
              </a:rPr>
              <a:t>diversité</a:t>
            </a:r>
            <a:r>
              <a:rPr lang="en-US" sz="3299" dirty="0">
                <a:solidFill>
                  <a:srgbClr val="1F294C"/>
                </a:solidFill>
                <a:latin typeface="Proxima Nova"/>
              </a:rPr>
              <a:t>, </a:t>
            </a:r>
            <a:r>
              <a:rPr lang="en-US" sz="3299" dirty="0" err="1">
                <a:solidFill>
                  <a:srgbClr val="1F294C"/>
                </a:solidFill>
                <a:latin typeface="Proxima Nova"/>
              </a:rPr>
              <a:t>révisent</a:t>
            </a:r>
            <a:r>
              <a:rPr lang="en-US" sz="3299" dirty="0">
                <a:solidFill>
                  <a:srgbClr val="1F294C"/>
                </a:solidFill>
                <a:latin typeface="Proxima Nova"/>
              </a:rPr>
              <a:t> les </a:t>
            </a:r>
            <a:r>
              <a:rPr lang="en-US" sz="3299" dirty="0" err="1">
                <a:solidFill>
                  <a:srgbClr val="1F294C"/>
                </a:solidFill>
                <a:latin typeface="Proxima Nova"/>
              </a:rPr>
              <a:t>stratégies</a:t>
            </a:r>
            <a:r>
              <a:rPr lang="en-US" sz="3299" dirty="0">
                <a:solidFill>
                  <a:srgbClr val="1F294C"/>
                </a:solidFill>
                <a:latin typeface="Proxima Nova"/>
              </a:rPr>
              <a:t> de </a:t>
            </a:r>
            <a:r>
              <a:rPr lang="en-US" sz="3299" dirty="0" err="1">
                <a:solidFill>
                  <a:srgbClr val="1F294C"/>
                </a:solidFill>
                <a:latin typeface="Proxima Nova"/>
              </a:rPr>
              <a:t>recrutement</a:t>
            </a:r>
            <a:r>
              <a:rPr lang="en-US" sz="3299" dirty="0">
                <a:solidFill>
                  <a:srgbClr val="1F294C"/>
                </a:solidFill>
                <a:latin typeface="Proxima Nova"/>
              </a:rPr>
              <a:t> et </a:t>
            </a:r>
            <a:r>
              <a:rPr lang="en-US" sz="3299" dirty="0" err="1">
                <a:solidFill>
                  <a:srgbClr val="1F294C"/>
                </a:solidFill>
                <a:latin typeface="Proxima Nova"/>
              </a:rPr>
              <a:t>favorisent</a:t>
            </a:r>
            <a:r>
              <a:rPr lang="en-US" sz="3299" dirty="0">
                <a:solidFill>
                  <a:srgbClr val="1F294C"/>
                </a:solidFill>
                <a:latin typeface="Proxima Nova"/>
              </a:rPr>
              <a:t> </a:t>
            </a:r>
            <a:r>
              <a:rPr lang="en-US" sz="3299" dirty="0" err="1">
                <a:solidFill>
                  <a:srgbClr val="1F294C"/>
                </a:solidFill>
                <a:latin typeface="Proxima Nova"/>
              </a:rPr>
              <a:t>une</a:t>
            </a:r>
            <a:r>
              <a:rPr lang="en-US" sz="3299" dirty="0">
                <a:solidFill>
                  <a:srgbClr val="1F294C"/>
                </a:solidFill>
                <a:latin typeface="Proxima Nova"/>
              </a:rPr>
              <a:t> culture </a:t>
            </a:r>
            <a:r>
              <a:rPr lang="en-US" sz="3299" dirty="0" err="1">
                <a:solidFill>
                  <a:srgbClr val="1F294C"/>
                </a:solidFill>
                <a:latin typeface="Proxima Nova"/>
              </a:rPr>
              <a:t>d'inclusion</a:t>
            </a:r>
            <a:r>
              <a:rPr lang="en-US" sz="3299" dirty="0">
                <a:solidFill>
                  <a:srgbClr val="1F294C"/>
                </a:solidFill>
                <a:latin typeface="Proxima Nova"/>
              </a:rPr>
              <a:t> pour </a:t>
            </a:r>
            <a:r>
              <a:rPr lang="en-US" sz="3299" dirty="0" err="1">
                <a:solidFill>
                  <a:srgbClr val="1F294C"/>
                </a:solidFill>
                <a:latin typeface="Proxima Nova"/>
              </a:rPr>
              <a:t>célébrer</a:t>
            </a:r>
            <a:r>
              <a:rPr lang="en-US" sz="3299" dirty="0">
                <a:solidFill>
                  <a:srgbClr val="1F294C"/>
                </a:solidFill>
                <a:latin typeface="Proxima Nova"/>
              </a:rPr>
              <a:t> la </a:t>
            </a:r>
            <a:r>
              <a:rPr lang="en-US" sz="3299" dirty="0" err="1">
                <a:solidFill>
                  <a:srgbClr val="1F294C"/>
                </a:solidFill>
                <a:latin typeface="Proxima Nova"/>
              </a:rPr>
              <a:t>diversité</a:t>
            </a:r>
            <a:r>
              <a:rPr lang="en-US" sz="3299" dirty="0">
                <a:solidFill>
                  <a:srgbClr val="1F294C"/>
                </a:solidFill>
                <a:latin typeface="Proxima Nova"/>
              </a:rPr>
              <a:t> sous </a:t>
            </a:r>
            <a:r>
              <a:rPr lang="en-US" sz="3299" dirty="0" err="1">
                <a:solidFill>
                  <a:srgbClr val="1F294C"/>
                </a:solidFill>
                <a:latin typeface="Proxima Nova"/>
              </a:rPr>
              <a:t>toutes</a:t>
            </a:r>
            <a:r>
              <a:rPr lang="en-US" sz="3299" dirty="0">
                <a:solidFill>
                  <a:srgbClr val="1F294C"/>
                </a:solidFill>
                <a:latin typeface="Proxima Nova"/>
              </a:rPr>
              <a:t> </a:t>
            </a:r>
            <a:r>
              <a:rPr lang="en-US" sz="3299" dirty="0" err="1">
                <a:solidFill>
                  <a:srgbClr val="1F294C"/>
                </a:solidFill>
                <a:latin typeface="Proxima Nova"/>
              </a:rPr>
              <a:t>ses</a:t>
            </a:r>
            <a:r>
              <a:rPr lang="en-US" sz="3299" dirty="0">
                <a:solidFill>
                  <a:srgbClr val="1F294C"/>
                </a:solidFill>
                <a:latin typeface="Proxima Nova"/>
              </a:rPr>
              <a:t> </a:t>
            </a:r>
            <a:r>
              <a:rPr lang="en-US" sz="3299" dirty="0" err="1">
                <a:solidFill>
                  <a:srgbClr val="1F294C"/>
                </a:solidFill>
                <a:latin typeface="Proxima Nova"/>
              </a:rPr>
              <a:t>formes</a:t>
            </a:r>
            <a:r>
              <a:rPr lang="en-US" sz="3299" dirty="0">
                <a:solidFill>
                  <a:srgbClr val="1F294C"/>
                </a:solidFill>
                <a:latin typeface="Proxima Nova"/>
              </a:rPr>
              <a:t>.</a:t>
            </a:r>
          </a:p>
        </p:txBody>
      </p:sp>
      <p:sp>
        <p:nvSpPr>
          <p:cNvPr id="6" name="TextBox 6"/>
          <p:cNvSpPr txBox="1"/>
          <p:nvPr/>
        </p:nvSpPr>
        <p:spPr>
          <a:xfrm>
            <a:off x="1028700" y="1529753"/>
            <a:ext cx="12397280" cy="848360"/>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GESTION DE LA DIVERSITÉ</a:t>
            </a:r>
          </a:p>
        </p:txBody>
      </p:sp>
      <p:sp>
        <p:nvSpPr>
          <p:cNvPr id="10" name="Espace réservé du numéro de diapositive 9">
            <a:extLst>
              <a:ext uri="{FF2B5EF4-FFF2-40B4-BE49-F238E27FC236}">
                <a16:creationId xmlns:a16="http://schemas.microsoft.com/office/drawing/2014/main" id="{3E83D16D-575E-8ACB-87FB-2EBD801F04F2}"/>
              </a:ext>
            </a:extLst>
          </p:cNvPr>
          <p:cNvSpPr>
            <a:spLocks noGrp="1"/>
          </p:cNvSpPr>
          <p:nvPr>
            <p:ph type="sldNum" sz="quarter" idx="12"/>
          </p:nvPr>
        </p:nvSpPr>
        <p:spPr>
          <a:xfrm>
            <a:off x="15697200" y="9543036"/>
            <a:ext cx="2133600" cy="365125"/>
          </a:xfrm>
        </p:spPr>
        <p:txBody>
          <a:bodyPr/>
          <a:lstStyle/>
          <a:p>
            <a:fld id="{B6F15528-21DE-4FAA-801E-634DDDAF4B2B}" type="slidenum">
              <a:rPr lang="en-US" sz="4000" smtClean="0">
                <a:solidFill>
                  <a:schemeClr val="tx1"/>
                </a:solidFill>
              </a:rPr>
              <a:pPr/>
              <a:t>27</a:t>
            </a:fld>
            <a:endParaRPr lang="en-US" sz="4000"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971271" y="4617084"/>
            <a:ext cx="14345458" cy="1224283"/>
          </a:xfrm>
          <a:prstGeom prst="rect">
            <a:avLst/>
          </a:prstGeom>
        </p:spPr>
        <p:txBody>
          <a:bodyPr lIns="0" tIns="0" rIns="0" bIns="0" rtlCol="0" anchor="t">
            <a:spAutoFit/>
          </a:bodyPr>
          <a:lstStyle/>
          <a:p>
            <a:pPr algn="ctr">
              <a:lnSpc>
                <a:spcPts val="9200"/>
              </a:lnSpc>
            </a:pPr>
            <a:r>
              <a:rPr lang="en-US" sz="9200" spc="92">
                <a:solidFill>
                  <a:srgbClr val="0086B3"/>
                </a:solidFill>
                <a:latin typeface="Proxima Nova Bold"/>
              </a:rPr>
              <a:t>CONCLUSION</a:t>
            </a:r>
          </a:p>
        </p:txBody>
      </p:sp>
      <p:sp>
        <p:nvSpPr>
          <p:cNvPr id="10" name="Espace réservé du numéro de diapositive 9">
            <a:extLst>
              <a:ext uri="{FF2B5EF4-FFF2-40B4-BE49-F238E27FC236}">
                <a16:creationId xmlns:a16="http://schemas.microsoft.com/office/drawing/2014/main" id="{2C949B0C-0D12-E33A-ECB3-9C52FA85E34B}"/>
              </a:ext>
            </a:extLst>
          </p:cNvPr>
          <p:cNvSpPr>
            <a:spLocks noGrp="1"/>
          </p:cNvSpPr>
          <p:nvPr>
            <p:ph type="sldNum" sz="quarter" idx="12"/>
          </p:nvPr>
        </p:nvSpPr>
        <p:spPr>
          <a:xfrm>
            <a:off x="15876839" y="9563100"/>
            <a:ext cx="2133600" cy="365125"/>
          </a:xfrm>
        </p:spPr>
        <p:txBody>
          <a:bodyPr/>
          <a:lstStyle/>
          <a:p>
            <a:fld id="{B6F15528-21DE-4FAA-801E-634DDDAF4B2B}" type="slidenum">
              <a:rPr lang="en-US" smtClean="0"/>
              <a:pPr/>
              <a:t>28</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TextBox 2"/>
          <p:cNvSpPr txBox="1"/>
          <p:nvPr/>
        </p:nvSpPr>
        <p:spPr>
          <a:xfrm>
            <a:off x="651307" y="2657475"/>
            <a:ext cx="7656299" cy="4848225"/>
          </a:xfrm>
          <a:prstGeom prst="rect">
            <a:avLst/>
          </a:prstGeom>
        </p:spPr>
        <p:txBody>
          <a:bodyPr wrap="square" lIns="0" tIns="0" rIns="0" bIns="0" rtlCol="0" anchor="t">
            <a:spAutoFit/>
          </a:bodyPr>
          <a:lstStyle/>
          <a:p>
            <a:pPr marL="647702" lvl="1" indent="-323851" algn="just">
              <a:lnSpc>
                <a:spcPts val="4800"/>
              </a:lnSpc>
              <a:buFont typeface="Arial"/>
              <a:buChar char="•"/>
            </a:pPr>
            <a:r>
              <a:rPr lang="en-US" sz="3000" dirty="0">
                <a:solidFill>
                  <a:srgbClr val="1F294C"/>
                </a:solidFill>
                <a:latin typeface="Proxima Nova Bold"/>
                <a:ea typeface="Proxima Nova Bold"/>
              </a:rPr>
              <a:t>La notion « gestion des </a:t>
            </a:r>
            <a:r>
              <a:rPr lang="en-US" sz="3000" dirty="0" err="1">
                <a:solidFill>
                  <a:srgbClr val="1F294C"/>
                </a:solidFill>
                <a:latin typeface="Proxima Nova Bold"/>
                <a:ea typeface="Proxima Nova Bold"/>
              </a:rPr>
              <a:t>ressources</a:t>
            </a:r>
            <a:r>
              <a:rPr lang="en-US" sz="3000" dirty="0">
                <a:solidFill>
                  <a:srgbClr val="1F294C"/>
                </a:solidFill>
                <a:latin typeface="Proxima Nova Bold"/>
                <a:ea typeface="Proxima Nova Bold"/>
              </a:rPr>
              <a:t> </a:t>
            </a:r>
            <a:r>
              <a:rPr lang="en-US" sz="3000" dirty="0" err="1">
                <a:solidFill>
                  <a:srgbClr val="1F294C"/>
                </a:solidFill>
                <a:latin typeface="Proxima Nova Bold"/>
                <a:ea typeface="Proxima Nova Bold"/>
              </a:rPr>
              <a:t>humaines</a:t>
            </a:r>
            <a:r>
              <a:rPr lang="en-US" sz="3000" dirty="0">
                <a:solidFill>
                  <a:srgbClr val="1F294C"/>
                </a:solidFill>
                <a:latin typeface="Proxima Nova Bold"/>
                <a:ea typeface="Proxima Nova Bold"/>
              </a:rPr>
              <a:t> » peut </a:t>
            </a:r>
            <a:r>
              <a:rPr lang="en-US" sz="3000" dirty="0" err="1">
                <a:solidFill>
                  <a:srgbClr val="1F294C"/>
                </a:solidFill>
                <a:latin typeface="Proxima Nova Bold"/>
                <a:ea typeface="Proxima Nova Bold"/>
              </a:rPr>
              <a:t>être</a:t>
            </a:r>
            <a:r>
              <a:rPr lang="en-US" sz="3000" dirty="0">
                <a:solidFill>
                  <a:srgbClr val="1F294C"/>
                </a:solidFill>
                <a:latin typeface="Proxima Nova Bold"/>
                <a:ea typeface="Proxima Nova Bold"/>
              </a:rPr>
              <a:t> </a:t>
            </a:r>
            <a:r>
              <a:rPr lang="en-US" sz="3000" dirty="0" err="1">
                <a:solidFill>
                  <a:srgbClr val="1F294C"/>
                </a:solidFill>
                <a:latin typeface="Proxima Nova Bold"/>
                <a:ea typeface="Proxima Nova Bold"/>
              </a:rPr>
              <a:t>définie</a:t>
            </a:r>
            <a:r>
              <a:rPr lang="en-US" sz="3000" dirty="0">
                <a:solidFill>
                  <a:srgbClr val="1F294C"/>
                </a:solidFill>
                <a:latin typeface="Proxima Nova Bold"/>
                <a:ea typeface="Proxima Nova Bold"/>
              </a:rPr>
              <a:t> </a:t>
            </a:r>
            <a:r>
              <a:rPr lang="en-US" sz="3000" dirty="0" err="1">
                <a:solidFill>
                  <a:srgbClr val="1F294C"/>
                </a:solidFill>
                <a:latin typeface="Proxima Nova Bold"/>
                <a:ea typeface="Proxima Nova Bold"/>
              </a:rPr>
              <a:t>comme</a:t>
            </a:r>
            <a:r>
              <a:rPr lang="en-US" sz="3000" dirty="0">
                <a:solidFill>
                  <a:srgbClr val="1F294C"/>
                </a:solidFill>
                <a:latin typeface="Proxima Nova Bold"/>
                <a:ea typeface="Proxima Nova Bold"/>
              </a:rPr>
              <a:t> </a:t>
            </a:r>
            <a:r>
              <a:rPr lang="en-US" sz="3000" dirty="0" err="1">
                <a:solidFill>
                  <a:srgbClr val="1F294C"/>
                </a:solidFill>
                <a:latin typeface="Proxima Nova Bold"/>
                <a:ea typeface="Proxima Nova Bold"/>
              </a:rPr>
              <a:t>l'ensemble</a:t>
            </a:r>
            <a:r>
              <a:rPr lang="en-US" sz="3000" dirty="0">
                <a:solidFill>
                  <a:srgbClr val="1F294C"/>
                </a:solidFill>
                <a:latin typeface="Proxima Nova Bold"/>
                <a:ea typeface="Proxima Nova Bold"/>
              </a:rPr>
              <a:t> de </a:t>
            </a:r>
            <a:r>
              <a:rPr lang="en-US" sz="3000" dirty="0" err="1">
                <a:solidFill>
                  <a:srgbClr val="1F294C"/>
                </a:solidFill>
                <a:latin typeface="Proxima Nova Bold"/>
                <a:ea typeface="Proxima Nova Bold"/>
              </a:rPr>
              <a:t>fonctions</a:t>
            </a:r>
            <a:r>
              <a:rPr lang="en-US" sz="3000" dirty="0">
                <a:solidFill>
                  <a:srgbClr val="1F294C"/>
                </a:solidFill>
                <a:latin typeface="Proxima Nova Bold"/>
                <a:ea typeface="Proxima Nova Bold"/>
              </a:rPr>
              <a:t> et de </a:t>
            </a:r>
            <a:r>
              <a:rPr lang="en-US" sz="3000" dirty="0" err="1">
                <a:solidFill>
                  <a:srgbClr val="1F294C"/>
                </a:solidFill>
                <a:latin typeface="Proxima Nova Bold"/>
                <a:ea typeface="Proxima Nova Bold"/>
              </a:rPr>
              <a:t>mesures</a:t>
            </a:r>
            <a:r>
              <a:rPr lang="en-US" sz="3000" dirty="0">
                <a:solidFill>
                  <a:srgbClr val="1F294C"/>
                </a:solidFill>
                <a:latin typeface="Proxima Nova Bold"/>
                <a:ea typeface="Proxima Nova Bold"/>
              </a:rPr>
              <a:t> </a:t>
            </a:r>
            <a:r>
              <a:rPr lang="en-US" sz="3000" dirty="0" err="1">
                <a:solidFill>
                  <a:srgbClr val="1F294C"/>
                </a:solidFill>
                <a:latin typeface="Proxima Nova Bold"/>
                <a:ea typeface="Proxima Nova Bold"/>
              </a:rPr>
              <a:t>ayant</a:t>
            </a:r>
            <a:r>
              <a:rPr lang="en-US" sz="3000" dirty="0">
                <a:solidFill>
                  <a:srgbClr val="1F294C"/>
                </a:solidFill>
                <a:latin typeface="Proxima Nova Bold"/>
                <a:ea typeface="Proxima Nova Bold"/>
              </a:rPr>
              <a:t> pour but </a:t>
            </a:r>
            <a:r>
              <a:rPr lang="en-US" sz="3000" dirty="0" err="1">
                <a:solidFill>
                  <a:srgbClr val="1F294C"/>
                </a:solidFill>
                <a:latin typeface="Proxima Nova Bold"/>
                <a:ea typeface="Proxima Nova Bold"/>
              </a:rPr>
              <a:t>d´assembler</a:t>
            </a:r>
            <a:r>
              <a:rPr lang="en-US" sz="3000" dirty="0">
                <a:solidFill>
                  <a:srgbClr val="1F294C"/>
                </a:solidFill>
                <a:latin typeface="Proxima Nova Bold"/>
                <a:ea typeface="Proxima Nova Bold"/>
              </a:rPr>
              <a:t> et </a:t>
            </a:r>
            <a:r>
              <a:rPr lang="en-US" sz="3000" dirty="0" err="1">
                <a:solidFill>
                  <a:srgbClr val="1F294C"/>
                </a:solidFill>
                <a:latin typeface="Proxima Nova Bold"/>
                <a:ea typeface="Proxima Nova Bold"/>
              </a:rPr>
              <a:t>développer</a:t>
            </a:r>
            <a:r>
              <a:rPr lang="en-US" sz="3000" dirty="0">
                <a:solidFill>
                  <a:srgbClr val="1F294C"/>
                </a:solidFill>
                <a:latin typeface="Proxima Nova Bold"/>
                <a:ea typeface="Proxima Nova Bold"/>
              </a:rPr>
              <a:t> les </a:t>
            </a:r>
            <a:r>
              <a:rPr lang="en-US" sz="3000" dirty="0" err="1">
                <a:solidFill>
                  <a:srgbClr val="1F294C"/>
                </a:solidFill>
                <a:latin typeface="Proxima Nova Bold"/>
                <a:ea typeface="Proxima Nova Bold"/>
              </a:rPr>
              <a:t>ressources</a:t>
            </a:r>
            <a:r>
              <a:rPr lang="en-US" sz="3000" dirty="0">
                <a:solidFill>
                  <a:srgbClr val="1F294C"/>
                </a:solidFill>
                <a:latin typeface="Proxima Nova Bold"/>
                <a:ea typeface="Proxima Nova Bold"/>
              </a:rPr>
              <a:t> du personnel pour </a:t>
            </a:r>
            <a:r>
              <a:rPr lang="en-US" sz="3000" dirty="0" err="1">
                <a:solidFill>
                  <a:srgbClr val="1F294C"/>
                </a:solidFill>
                <a:latin typeface="Proxima Nova Bold"/>
                <a:ea typeface="Proxima Nova Bold"/>
              </a:rPr>
              <a:t>une</a:t>
            </a:r>
            <a:r>
              <a:rPr lang="en-US" sz="3000" dirty="0">
                <a:solidFill>
                  <a:srgbClr val="1F294C"/>
                </a:solidFill>
                <a:latin typeface="Proxima Nova Bold"/>
                <a:ea typeface="Proxima Nova Bold"/>
              </a:rPr>
              <a:t> plus </a:t>
            </a:r>
            <a:r>
              <a:rPr lang="en-US" sz="3000" dirty="0" err="1">
                <a:solidFill>
                  <a:srgbClr val="1F294C"/>
                </a:solidFill>
                <a:latin typeface="Proxima Nova Bold"/>
                <a:ea typeface="Proxima Nova Bold"/>
              </a:rPr>
              <a:t>grande</a:t>
            </a:r>
            <a:r>
              <a:rPr lang="en-US" sz="3000" dirty="0">
                <a:solidFill>
                  <a:srgbClr val="1F294C"/>
                </a:solidFill>
                <a:latin typeface="Proxima Nova Bold"/>
                <a:ea typeface="Proxima Nova Bold"/>
              </a:rPr>
              <a:t> </a:t>
            </a:r>
            <a:r>
              <a:rPr lang="en-US" sz="3000" dirty="0" err="1">
                <a:solidFill>
                  <a:srgbClr val="1F294C"/>
                </a:solidFill>
                <a:latin typeface="Proxima Nova Bold"/>
                <a:ea typeface="Proxima Nova Bold"/>
              </a:rPr>
              <a:t>efficacité</a:t>
            </a:r>
            <a:r>
              <a:rPr lang="en-US" sz="3000" dirty="0">
                <a:solidFill>
                  <a:srgbClr val="1F294C"/>
                </a:solidFill>
                <a:latin typeface="Proxima Nova Bold"/>
                <a:ea typeface="Proxima Nova Bold"/>
              </a:rPr>
              <a:t> et </a:t>
            </a:r>
            <a:r>
              <a:rPr lang="en-US" sz="3000" dirty="0" err="1">
                <a:solidFill>
                  <a:srgbClr val="1F294C"/>
                </a:solidFill>
                <a:latin typeface="Proxima Nova Bold"/>
                <a:ea typeface="Proxima Nova Bold"/>
              </a:rPr>
              <a:t>efficience</a:t>
            </a:r>
            <a:r>
              <a:rPr lang="en-US" sz="3000" dirty="0">
                <a:solidFill>
                  <a:srgbClr val="1F294C"/>
                </a:solidFill>
                <a:latin typeface="Proxima Nova Bold"/>
                <a:ea typeface="Proxima Nova Bold"/>
              </a:rPr>
              <a:t> et </a:t>
            </a:r>
            <a:r>
              <a:rPr lang="en-US" sz="3000" dirty="0" err="1">
                <a:solidFill>
                  <a:srgbClr val="1F294C"/>
                </a:solidFill>
                <a:latin typeface="Proxima Nova Bold"/>
                <a:ea typeface="Proxima Nova Bold"/>
              </a:rPr>
              <a:t>en</a:t>
            </a:r>
            <a:r>
              <a:rPr lang="en-US" sz="3000" dirty="0">
                <a:solidFill>
                  <a:srgbClr val="1F294C"/>
                </a:solidFill>
                <a:latin typeface="Proxima Nova Bold"/>
                <a:ea typeface="Proxima Nova Bold"/>
              </a:rPr>
              <a:t> </a:t>
            </a:r>
            <a:r>
              <a:rPr lang="en-US" sz="3000" dirty="0" err="1">
                <a:solidFill>
                  <a:srgbClr val="1F294C"/>
                </a:solidFill>
                <a:latin typeface="Proxima Nova Bold"/>
                <a:ea typeface="Proxima Nova Bold"/>
              </a:rPr>
              <a:t>même</a:t>
            </a:r>
            <a:r>
              <a:rPr lang="en-US" sz="3000" dirty="0">
                <a:solidFill>
                  <a:srgbClr val="1F294C"/>
                </a:solidFill>
                <a:latin typeface="Proxima Nova Bold"/>
                <a:ea typeface="Proxima Nova Bold"/>
              </a:rPr>
              <a:t> temps au profit de la </a:t>
            </a:r>
            <a:r>
              <a:rPr lang="en-US" sz="3000" dirty="0" err="1">
                <a:solidFill>
                  <a:srgbClr val="1F294C"/>
                </a:solidFill>
                <a:latin typeface="Proxima Nova Bold"/>
                <a:ea typeface="Proxima Nova Bold"/>
              </a:rPr>
              <a:t>stratégie</a:t>
            </a:r>
            <a:r>
              <a:rPr lang="en-US" sz="3000" dirty="0">
                <a:solidFill>
                  <a:srgbClr val="1F294C"/>
                </a:solidFill>
                <a:latin typeface="Proxima Nova Bold"/>
                <a:ea typeface="Proxima Nova Bold"/>
              </a:rPr>
              <a:t> </a:t>
            </a:r>
            <a:r>
              <a:rPr lang="en-US" sz="3000" dirty="0" err="1">
                <a:solidFill>
                  <a:srgbClr val="1F294C"/>
                </a:solidFill>
                <a:latin typeface="Proxima Nova Bold"/>
                <a:ea typeface="Proxima Nova Bold"/>
              </a:rPr>
              <a:t>d´une</a:t>
            </a:r>
            <a:r>
              <a:rPr lang="en-US" sz="3000" dirty="0">
                <a:solidFill>
                  <a:srgbClr val="1F294C"/>
                </a:solidFill>
                <a:latin typeface="Proxima Nova Bold"/>
                <a:ea typeface="Proxima Nova Bold"/>
              </a:rPr>
              <a:t> </a:t>
            </a:r>
            <a:r>
              <a:rPr lang="en-US" sz="3000" dirty="0" err="1">
                <a:solidFill>
                  <a:srgbClr val="1F294C"/>
                </a:solidFill>
                <a:latin typeface="Proxima Nova Bold"/>
                <a:ea typeface="Proxima Nova Bold"/>
              </a:rPr>
              <a:t>organisation</a:t>
            </a:r>
            <a:r>
              <a:rPr lang="en-US" sz="3000" dirty="0">
                <a:solidFill>
                  <a:srgbClr val="1F294C"/>
                </a:solidFill>
                <a:latin typeface="Proxima Nova Bold"/>
                <a:ea typeface="Proxima Nova Bold"/>
              </a:rPr>
              <a:t>. </a:t>
            </a:r>
          </a:p>
        </p:txBody>
      </p:sp>
      <p:sp>
        <p:nvSpPr>
          <p:cNvPr id="3" name="Freeform 3"/>
          <p:cNvSpPr/>
          <p:nvPr/>
        </p:nvSpPr>
        <p:spPr>
          <a:xfrm rot="4596961">
            <a:off x="-1432340" y="6872827"/>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01367">
            <a:off x="714950" y="8429479"/>
            <a:ext cx="3625255" cy="4816160"/>
          </a:xfrm>
          <a:custGeom>
            <a:avLst/>
            <a:gdLst/>
            <a:ahLst/>
            <a:cxnLst/>
            <a:rect l="l" t="t" r="r" b="b"/>
            <a:pathLst>
              <a:path w="3625255" h="4816160">
                <a:moveTo>
                  <a:pt x="0" y="0"/>
                </a:moveTo>
                <a:lnTo>
                  <a:pt x="3625255" y="0"/>
                </a:lnTo>
                <a:lnTo>
                  <a:pt x="3625255" y="4816161"/>
                </a:lnTo>
                <a:lnTo>
                  <a:pt x="0" y="4816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123381">
            <a:off x="15383533" y="-370895"/>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395011">
            <a:off x="13558858" y="-1158072"/>
            <a:ext cx="2921537" cy="3881268"/>
          </a:xfrm>
          <a:custGeom>
            <a:avLst/>
            <a:gdLst/>
            <a:ahLst/>
            <a:cxnLst/>
            <a:rect l="l" t="t" r="r" b="b"/>
            <a:pathLst>
              <a:path w="2921537" h="3881268">
                <a:moveTo>
                  <a:pt x="0" y="0"/>
                </a:moveTo>
                <a:lnTo>
                  <a:pt x="2921536" y="0"/>
                </a:lnTo>
                <a:lnTo>
                  <a:pt x="2921536" y="3881269"/>
                </a:lnTo>
                <a:lnTo>
                  <a:pt x="0" y="38812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762340" y="1152525"/>
            <a:ext cx="8742734" cy="848360"/>
          </a:xfrm>
          <a:prstGeom prst="rect">
            <a:avLst/>
          </a:prstGeom>
        </p:spPr>
        <p:txBody>
          <a:bodyPr lIns="0" tIns="0" rIns="0" bIns="0" rtlCol="0" anchor="t">
            <a:spAutoFit/>
          </a:bodyPr>
          <a:lstStyle/>
          <a:p>
            <a:pPr>
              <a:lnSpc>
                <a:spcPts val="6399"/>
              </a:lnSpc>
            </a:pPr>
            <a:r>
              <a:rPr lang="en-US" sz="6399" spc="63">
                <a:solidFill>
                  <a:srgbClr val="0086B3"/>
                </a:solidFill>
                <a:latin typeface="Proxima Nova Bold"/>
              </a:rPr>
              <a:t>DEFINITION</a:t>
            </a:r>
          </a:p>
        </p:txBody>
      </p:sp>
      <p:sp>
        <p:nvSpPr>
          <p:cNvPr id="8" name="Freeform 8"/>
          <p:cNvSpPr/>
          <p:nvPr/>
        </p:nvSpPr>
        <p:spPr>
          <a:xfrm>
            <a:off x="8862562" y="3142231"/>
            <a:ext cx="8820219" cy="5279708"/>
          </a:xfrm>
          <a:custGeom>
            <a:avLst/>
            <a:gdLst/>
            <a:ahLst/>
            <a:cxnLst/>
            <a:rect l="l" t="t" r="r" b="b"/>
            <a:pathLst>
              <a:path w="8820219" h="5279708">
                <a:moveTo>
                  <a:pt x="0" y="0"/>
                </a:moveTo>
                <a:lnTo>
                  <a:pt x="8820219" y="0"/>
                </a:lnTo>
                <a:lnTo>
                  <a:pt x="8820219" y="5279709"/>
                </a:lnTo>
                <a:lnTo>
                  <a:pt x="0" y="52797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Espace réservé du numéro de diapositive 11">
            <a:extLst>
              <a:ext uri="{FF2B5EF4-FFF2-40B4-BE49-F238E27FC236}">
                <a16:creationId xmlns:a16="http://schemas.microsoft.com/office/drawing/2014/main" id="{A027C66E-9CD8-A69F-5B54-EEEED4ABC178}"/>
              </a:ext>
            </a:extLst>
          </p:cNvPr>
          <p:cNvSpPr>
            <a:spLocks noGrp="1"/>
          </p:cNvSpPr>
          <p:nvPr>
            <p:ph type="sldNum" sz="quarter" idx="12"/>
          </p:nvPr>
        </p:nvSpPr>
        <p:spPr>
          <a:xfrm>
            <a:off x="15773400" y="9561044"/>
            <a:ext cx="2133600" cy="365125"/>
          </a:xfrm>
        </p:spPr>
        <p:txBody>
          <a:bodyPr/>
          <a:lstStyle/>
          <a:p>
            <a:fld id="{B6F15528-21DE-4FAA-801E-634DDDAF4B2B}" type="slidenum">
              <a:rPr lang="en-US" sz="4000" smtClean="0">
                <a:solidFill>
                  <a:schemeClr val="tx1"/>
                </a:solidFill>
              </a:rPr>
              <a:pPr/>
              <a:t>3</a:t>
            </a:fld>
            <a:endParaRPr lang="en-US" sz="40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0597298" y="4642468"/>
            <a:ext cx="6662002" cy="5644532"/>
          </a:xfrm>
          <a:custGeom>
            <a:avLst/>
            <a:gdLst/>
            <a:ahLst/>
            <a:cxnLst/>
            <a:rect l="l" t="t" r="r" b="b"/>
            <a:pathLst>
              <a:path w="6662002" h="5644532">
                <a:moveTo>
                  <a:pt x="0" y="0"/>
                </a:moveTo>
                <a:lnTo>
                  <a:pt x="6662002" y="0"/>
                </a:lnTo>
                <a:lnTo>
                  <a:pt x="6662002" y="5644532"/>
                </a:lnTo>
                <a:lnTo>
                  <a:pt x="0" y="56445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0" y="7268404"/>
            <a:ext cx="3111955" cy="3018596"/>
          </a:xfrm>
          <a:custGeom>
            <a:avLst/>
            <a:gdLst/>
            <a:ahLst/>
            <a:cxnLst/>
            <a:rect l="l" t="t" r="r" b="b"/>
            <a:pathLst>
              <a:path w="3111955" h="3018596">
                <a:moveTo>
                  <a:pt x="0" y="0"/>
                </a:moveTo>
                <a:lnTo>
                  <a:pt x="3111955" y="0"/>
                </a:lnTo>
                <a:lnTo>
                  <a:pt x="3111955" y="3018596"/>
                </a:lnTo>
                <a:lnTo>
                  <a:pt x="0" y="3018596"/>
                </a:lnTo>
                <a:lnTo>
                  <a:pt x="0" y="0"/>
                </a:lnTo>
                <a:close/>
              </a:path>
            </a:pathLst>
          </a:custGeom>
          <a:blipFill>
            <a:blip r:embed="rId12"/>
            <a:stretch>
              <a:fillRect/>
            </a:stretch>
          </a:blipFill>
        </p:spPr>
      </p:sp>
      <p:sp>
        <p:nvSpPr>
          <p:cNvPr id="8" name="Freeform 8"/>
          <p:cNvSpPr/>
          <p:nvPr/>
        </p:nvSpPr>
        <p:spPr>
          <a:xfrm rot="-5237551">
            <a:off x="15124875" y="-230126"/>
            <a:ext cx="2546440" cy="3005455"/>
          </a:xfrm>
          <a:custGeom>
            <a:avLst/>
            <a:gdLst/>
            <a:ahLst/>
            <a:cxnLst/>
            <a:rect l="l" t="t" r="r" b="b"/>
            <a:pathLst>
              <a:path w="2546440" h="3005455">
                <a:moveTo>
                  <a:pt x="0" y="0"/>
                </a:moveTo>
                <a:lnTo>
                  <a:pt x="2546440" y="0"/>
                </a:lnTo>
                <a:lnTo>
                  <a:pt x="2546440" y="3005455"/>
                </a:lnTo>
                <a:lnTo>
                  <a:pt x="0" y="30054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1516745" y="62691"/>
            <a:ext cx="3190419" cy="4114800"/>
          </a:xfrm>
          <a:custGeom>
            <a:avLst/>
            <a:gdLst/>
            <a:ahLst/>
            <a:cxnLst/>
            <a:rect l="l" t="t" r="r" b="b"/>
            <a:pathLst>
              <a:path w="3190419" h="4114800">
                <a:moveTo>
                  <a:pt x="0" y="0"/>
                </a:moveTo>
                <a:lnTo>
                  <a:pt x="3190419" y="0"/>
                </a:lnTo>
                <a:lnTo>
                  <a:pt x="319041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TextBox 10"/>
          <p:cNvSpPr txBox="1"/>
          <p:nvPr/>
        </p:nvSpPr>
        <p:spPr>
          <a:xfrm>
            <a:off x="2561305" y="2908679"/>
            <a:ext cx="12563570" cy="2670974"/>
          </a:xfrm>
          <a:prstGeom prst="rect">
            <a:avLst/>
          </a:prstGeom>
        </p:spPr>
        <p:txBody>
          <a:bodyPr lIns="0" tIns="0" rIns="0" bIns="0" rtlCol="0" anchor="t">
            <a:spAutoFit/>
          </a:bodyPr>
          <a:lstStyle/>
          <a:p>
            <a:pPr algn="ctr">
              <a:lnSpc>
                <a:spcPts val="6906"/>
              </a:lnSpc>
            </a:pPr>
            <a:r>
              <a:rPr lang="en-US" sz="6906" spc="69">
                <a:solidFill>
                  <a:srgbClr val="004AAD"/>
                </a:solidFill>
                <a:latin typeface="Contrail One"/>
              </a:rPr>
              <a:t>L'ÉVOLUTION HISTORIQUE DE LA GESTION DES RESSOURCES HUMAINES (GRH) </a:t>
            </a:r>
          </a:p>
        </p:txBody>
      </p:sp>
      <p:sp>
        <p:nvSpPr>
          <p:cNvPr id="14" name="Espace réservé du numéro de diapositive 13">
            <a:extLst>
              <a:ext uri="{FF2B5EF4-FFF2-40B4-BE49-F238E27FC236}">
                <a16:creationId xmlns:a16="http://schemas.microsoft.com/office/drawing/2014/main" id="{7CA1118D-FC40-4A2E-C6FE-249CB8D0A71B}"/>
              </a:ext>
            </a:extLst>
          </p:cNvPr>
          <p:cNvSpPr>
            <a:spLocks noGrp="1"/>
          </p:cNvSpPr>
          <p:nvPr>
            <p:ph type="sldNum" sz="quarter" idx="12"/>
          </p:nvPr>
        </p:nvSpPr>
        <p:spPr>
          <a:xfrm>
            <a:off x="15849600" y="9563100"/>
            <a:ext cx="2133600" cy="365125"/>
          </a:xfrm>
        </p:spPr>
        <p:txBody>
          <a:bodyPr/>
          <a:lstStyle/>
          <a:p>
            <a:fld id="{B6F15528-21DE-4FAA-801E-634DDDAF4B2B}" type="slidenum">
              <a:rPr lang="en-US" sz="4000" smtClean="0">
                <a:solidFill>
                  <a:schemeClr val="tx1"/>
                </a:solidFill>
              </a:rPr>
              <a:pPr/>
              <a:t>4</a:t>
            </a:fld>
            <a:endParaRPr lang="en-US" sz="4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720661" y="2984879"/>
            <a:ext cx="4166965" cy="3682082"/>
          </a:xfrm>
          <a:custGeom>
            <a:avLst/>
            <a:gdLst/>
            <a:ahLst/>
            <a:cxnLst/>
            <a:rect l="l" t="t" r="r" b="b"/>
            <a:pathLst>
              <a:path w="4166965" h="3682082">
                <a:moveTo>
                  <a:pt x="0" y="0"/>
                </a:moveTo>
                <a:lnTo>
                  <a:pt x="4166965" y="0"/>
                </a:lnTo>
                <a:lnTo>
                  <a:pt x="4166965" y="3682082"/>
                </a:lnTo>
                <a:lnTo>
                  <a:pt x="0" y="3682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0216796" y="5143500"/>
            <a:ext cx="5587348" cy="4763214"/>
          </a:xfrm>
          <a:custGeom>
            <a:avLst/>
            <a:gdLst/>
            <a:ahLst/>
            <a:cxnLst/>
            <a:rect l="l" t="t" r="r" b="b"/>
            <a:pathLst>
              <a:path w="5587348" h="4763214">
                <a:moveTo>
                  <a:pt x="0" y="0"/>
                </a:moveTo>
                <a:lnTo>
                  <a:pt x="5587348" y="0"/>
                </a:lnTo>
                <a:lnTo>
                  <a:pt x="5587348" y="4763214"/>
                </a:lnTo>
                <a:lnTo>
                  <a:pt x="0" y="4763214"/>
                </a:lnTo>
                <a:lnTo>
                  <a:pt x="0" y="0"/>
                </a:lnTo>
                <a:close/>
              </a:path>
            </a:pathLst>
          </a:custGeom>
          <a:blipFill>
            <a:blip r:embed="rId12"/>
            <a:stretch>
              <a:fillRect/>
            </a:stretch>
          </a:blipFill>
        </p:spPr>
      </p:sp>
      <p:sp>
        <p:nvSpPr>
          <p:cNvPr id="8" name="Freeform 8"/>
          <p:cNvSpPr/>
          <p:nvPr/>
        </p:nvSpPr>
        <p:spPr>
          <a:xfrm>
            <a:off x="10917562" y="1998849"/>
            <a:ext cx="2433750" cy="2391160"/>
          </a:xfrm>
          <a:custGeom>
            <a:avLst/>
            <a:gdLst/>
            <a:ahLst/>
            <a:cxnLst/>
            <a:rect l="l" t="t" r="r" b="b"/>
            <a:pathLst>
              <a:path w="2433750" h="2391160">
                <a:moveTo>
                  <a:pt x="0" y="0"/>
                </a:moveTo>
                <a:lnTo>
                  <a:pt x="2433751" y="0"/>
                </a:lnTo>
                <a:lnTo>
                  <a:pt x="2433751" y="2391160"/>
                </a:lnTo>
                <a:lnTo>
                  <a:pt x="0" y="23911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1028700" y="2775329"/>
            <a:ext cx="8994457" cy="419100"/>
          </a:xfrm>
          <a:prstGeom prst="rect">
            <a:avLst/>
          </a:prstGeom>
        </p:spPr>
        <p:txBody>
          <a:bodyPr lIns="0" tIns="0" rIns="0" bIns="0" rtlCol="0" anchor="t">
            <a:spAutoFit/>
          </a:bodyPr>
          <a:lstStyle/>
          <a:p>
            <a:pPr>
              <a:lnSpc>
                <a:spcPts val="3359"/>
              </a:lnSpc>
            </a:pPr>
            <a:r>
              <a:rPr lang="en-US" sz="2799" spc="27">
                <a:solidFill>
                  <a:srgbClr val="0086B3"/>
                </a:solidFill>
                <a:latin typeface="Proxima Nova Bold"/>
              </a:rPr>
              <a:t>DEVELOPPEMENT ACCRU DE L'INDUSTRIALISATION:</a:t>
            </a:r>
          </a:p>
        </p:txBody>
      </p:sp>
      <p:sp>
        <p:nvSpPr>
          <p:cNvPr id="10" name="TextBox 10"/>
          <p:cNvSpPr txBox="1"/>
          <p:nvPr/>
        </p:nvSpPr>
        <p:spPr>
          <a:xfrm>
            <a:off x="1028700" y="1028700"/>
            <a:ext cx="10724644" cy="895350"/>
          </a:xfrm>
          <a:prstGeom prst="rect">
            <a:avLst/>
          </a:prstGeom>
        </p:spPr>
        <p:txBody>
          <a:bodyPr lIns="0" tIns="0" rIns="0" bIns="0" rtlCol="0" anchor="t">
            <a:spAutoFit/>
          </a:bodyPr>
          <a:lstStyle/>
          <a:p>
            <a:pPr>
              <a:lnSpc>
                <a:spcPts val="3599"/>
              </a:lnSpc>
            </a:pPr>
            <a:r>
              <a:rPr lang="en-US" sz="2999" spc="29">
                <a:solidFill>
                  <a:srgbClr val="E66634"/>
                </a:solidFill>
                <a:latin typeface="Gagalin"/>
                <a:ea typeface="Gagalin"/>
              </a:rPr>
              <a:t>L´ÉTAPE DE LA RÉVOLUTION INDUSTRIELLE ET LES PROBLÈMES LIÉES AU FACTEUR HUMAIN</a:t>
            </a:r>
          </a:p>
        </p:txBody>
      </p:sp>
      <p:sp>
        <p:nvSpPr>
          <p:cNvPr id="11" name="TextBox 11"/>
          <p:cNvSpPr txBox="1"/>
          <p:nvPr/>
        </p:nvSpPr>
        <p:spPr>
          <a:xfrm>
            <a:off x="1339391" y="2899154"/>
            <a:ext cx="7804609" cy="4861560"/>
          </a:xfrm>
          <a:prstGeom prst="rect">
            <a:avLst/>
          </a:prstGeom>
        </p:spPr>
        <p:txBody>
          <a:bodyPr lIns="0" tIns="0" rIns="0" bIns="0" rtlCol="0" anchor="t">
            <a:spAutoFit/>
          </a:bodyPr>
          <a:lstStyle/>
          <a:p>
            <a:pPr>
              <a:lnSpc>
                <a:spcPts val="4349"/>
              </a:lnSpc>
            </a:pPr>
            <a:endParaRPr dirty="0"/>
          </a:p>
          <a:p>
            <a:pPr marL="626107" lvl="1" indent="-313054">
              <a:lnSpc>
                <a:spcPts val="4349"/>
              </a:lnSpc>
              <a:buFont typeface="Arial"/>
              <a:buChar char="•"/>
            </a:pPr>
            <a:r>
              <a:rPr lang="en-US" sz="2899" spc="28" dirty="0" err="1">
                <a:solidFill>
                  <a:srgbClr val="1F294C"/>
                </a:solidFill>
                <a:latin typeface="Proxima Nova Semi-Bold"/>
              </a:rPr>
              <a:t>L'apparition</a:t>
            </a:r>
            <a:r>
              <a:rPr lang="en-US" sz="2899" spc="28" dirty="0">
                <a:solidFill>
                  <a:srgbClr val="1F294C"/>
                </a:solidFill>
                <a:latin typeface="Proxima Nova Semi-Bold"/>
              </a:rPr>
              <a:t> </a:t>
            </a:r>
            <a:r>
              <a:rPr lang="en-US" sz="2899" spc="28" dirty="0" err="1">
                <a:solidFill>
                  <a:srgbClr val="1F294C"/>
                </a:solidFill>
                <a:latin typeface="Proxima Nova Semi-Bold"/>
              </a:rPr>
              <a:t>d'une</a:t>
            </a:r>
            <a:r>
              <a:rPr lang="en-US" sz="2899" spc="28" dirty="0">
                <a:solidFill>
                  <a:srgbClr val="1F294C"/>
                </a:solidFill>
                <a:latin typeface="Proxima Nova Semi-Bold"/>
              </a:rPr>
              <a:t> nouvelle </a:t>
            </a:r>
            <a:r>
              <a:rPr lang="en-US" sz="2899" spc="28" dirty="0" err="1">
                <a:solidFill>
                  <a:srgbClr val="1F294C"/>
                </a:solidFill>
                <a:latin typeface="Proxima Nova Semi-Bold"/>
              </a:rPr>
              <a:t>catégorie</a:t>
            </a:r>
            <a:r>
              <a:rPr lang="en-US" sz="2899" spc="28" dirty="0">
                <a:solidFill>
                  <a:srgbClr val="1F294C"/>
                </a:solidFill>
                <a:latin typeface="Proxima Nova Semi-Bold"/>
              </a:rPr>
              <a:t> </a:t>
            </a:r>
            <a:r>
              <a:rPr lang="en-US" sz="2899" spc="28" dirty="0" err="1">
                <a:solidFill>
                  <a:srgbClr val="1F294C"/>
                </a:solidFill>
                <a:latin typeface="Proxima Nova Semi-Bold"/>
              </a:rPr>
              <a:t>sociale</a:t>
            </a:r>
            <a:endParaRPr lang="en-US" sz="2899" spc="28" dirty="0">
              <a:solidFill>
                <a:srgbClr val="1F294C"/>
              </a:solidFill>
              <a:latin typeface="Proxima Nova Semi-Bold"/>
            </a:endParaRPr>
          </a:p>
          <a:p>
            <a:pPr marL="626107" lvl="1" indent="-313054">
              <a:lnSpc>
                <a:spcPts val="4349"/>
              </a:lnSpc>
              <a:buFont typeface="Arial"/>
              <a:buChar char="•"/>
            </a:pPr>
            <a:r>
              <a:rPr lang="en-US" sz="2899" spc="28" dirty="0">
                <a:solidFill>
                  <a:srgbClr val="1F294C"/>
                </a:solidFill>
                <a:latin typeface="Proxima Nova Semi-Bold"/>
              </a:rPr>
              <a:t>Conditions de vie </a:t>
            </a:r>
            <a:r>
              <a:rPr lang="en-US" sz="2899" spc="28" dirty="0" err="1">
                <a:solidFill>
                  <a:srgbClr val="1F294C"/>
                </a:solidFill>
                <a:latin typeface="Proxima Nova Semi-Bold"/>
              </a:rPr>
              <a:t>difficiles</a:t>
            </a:r>
            <a:endParaRPr lang="en-US" sz="2899" spc="28" dirty="0">
              <a:solidFill>
                <a:srgbClr val="1F294C"/>
              </a:solidFill>
              <a:latin typeface="Proxima Nova Semi-Bold"/>
            </a:endParaRPr>
          </a:p>
          <a:p>
            <a:pPr marL="626107" lvl="1" indent="-313054">
              <a:lnSpc>
                <a:spcPts val="4349"/>
              </a:lnSpc>
              <a:buFont typeface="Arial"/>
              <a:buChar char="•"/>
            </a:pPr>
            <a:r>
              <a:rPr lang="en-US" sz="2899" spc="28" dirty="0">
                <a:solidFill>
                  <a:srgbClr val="1F294C"/>
                </a:solidFill>
                <a:latin typeface="Proxima Nova Semi-Bold"/>
              </a:rPr>
              <a:t>Discrimination des femmes et des enfants</a:t>
            </a:r>
          </a:p>
          <a:p>
            <a:pPr marL="626107" lvl="1" indent="-313054">
              <a:lnSpc>
                <a:spcPts val="4349"/>
              </a:lnSpc>
              <a:buFont typeface="Arial"/>
              <a:buChar char="•"/>
            </a:pPr>
            <a:r>
              <a:rPr lang="en-US" sz="2899" spc="28" dirty="0">
                <a:solidFill>
                  <a:srgbClr val="1F294C"/>
                </a:solidFill>
                <a:latin typeface="Proxima Nova Semi-Bold"/>
              </a:rPr>
              <a:t>Absence de sécurité et </a:t>
            </a:r>
            <a:r>
              <a:rPr lang="en-US" sz="2899" spc="28" dirty="0" err="1">
                <a:solidFill>
                  <a:srgbClr val="1F294C"/>
                </a:solidFill>
                <a:latin typeface="Proxima Nova Semi-Bold"/>
              </a:rPr>
              <a:t>d'hygiène</a:t>
            </a:r>
            <a:r>
              <a:rPr lang="en-US" sz="2899" spc="28" dirty="0">
                <a:solidFill>
                  <a:srgbClr val="1F294C"/>
                </a:solidFill>
                <a:latin typeface="Proxima Nova Semi-Bold"/>
              </a:rPr>
              <a:t> au travail Conditions de vie </a:t>
            </a:r>
            <a:r>
              <a:rPr lang="en-US" sz="2899" spc="28" dirty="0" err="1">
                <a:solidFill>
                  <a:srgbClr val="1F294C"/>
                </a:solidFill>
                <a:latin typeface="Proxima Nova Semi-Bold"/>
              </a:rPr>
              <a:t>difficiles</a:t>
            </a:r>
            <a:endParaRPr lang="en-US" sz="2899" spc="28" dirty="0">
              <a:solidFill>
                <a:srgbClr val="1F294C"/>
              </a:solidFill>
              <a:latin typeface="Proxima Nova Semi-Bold"/>
            </a:endParaRPr>
          </a:p>
          <a:p>
            <a:pPr marL="626107" lvl="1" indent="-313054">
              <a:lnSpc>
                <a:spcPts val="4349"/>
              </a:lnSpc>
              <a:buFont typeface="Arial"/>
              <a:buChar char="•"/>
            </a:pPr>
            <a:r>
              <a:rPr lang="en-US" sz="2899" spc="28" dirty="0">
                <a:solidFill>
                  <a:srgbClr val="1F294C"/>
                </a:solidFill>
                <a:latin typeface="Proxima Nova Semi-Bold"/>
              </a:rPr>
              <a:t>Durée de travail très longue </a:t>
            </a:r>
          </a:p>
          <a:p>
            <a:pPr marL="626107" lvl="1" indent="-313054">
              <a:lnSpc>
                <a:spcPts val="4349"/>
              </a:lnSpc>
              <a:buFont typeface="Arial"/>
              <a:buChar char="•"/>
            </a:pPr>
            <a:r>
              <a:rPr lang="en-US" sz="2899" spc="28" dirty="0" err="1">
                <a:solidFill>
                  <a:srgbClr val="1F294C"/>
                </a:solidFill>
                <a:latin typeface="Proxima Nova Semi-Bold"/>
              </a:rPr>
              <a:t>Salaires</a:t>
            </a:r>
            <a:r>
              <a:rPr lang="en-US" sz="2899" spc="28" dirty="0">
                <a:solidFill>
                  <a:srgbClr val="1F294C"/>
                </a:solidFill>
                <a:latin typeface="Proxima Nova Semi-Bold"/>
              </a:rPr>
              <a:t> très bas </a:t>
            </a:r>
          </a:p>
        </p:txBody>
      </p:sp>
      <p:sp>
        <p:nvSpPr>
          <p:cNvPr id="15" name="Espace réservé du numéro de diapositive 14">
            <a:extLst>
              <a:ext uri="{FF2B5EF4-FFF2-40B4-BE49-F238E27FC236}">
                <a16:creationId xmlns:a16="http://schemas.microsoft.com/office/drawing/2014/main" id="{F4D465B6-4893-65CB-C1D8-96549A6F5B22}"/>
              </a:ext>
            </a:extLst>
          </p:cNvPr>
          <p:cNvSpPr>
            <a:spLocks noGrp="1"/>
          </p:cNvSpPr>
          <p:nvPr>
            <p:ph type="sldNum" sz="quarter" idx="12"/>
          </p:nvPr>
        </p:nvSpPr>
        <p:spPr>
          <a:xfrm>
            <a:off x="15876839" y="9724151"/>
            <a:ext cx="2133600" cy="365125"/>
          </a:xfrm>
        </p:spPr>
        <p:txBody>
          <a:bodyPr/>
          <a:lstStyle/>
          <a:p>
            <a:fld id="{B6F15528-21DE-4FAA-801E-634DDDAF4B2B}" type="slidenum">
              <a:rPr lang="en-US" sz="4000" smtClean="0">
                <a:solidFill>
                  <a:schemeClr val="tx1"/>
                </a:solidFill>
              </a:rPr>
              <a:pPr/>
              <a:t>5</a:t>
            </a:fld>
            <a:endParaRPr lang="en-US" sz="4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rot="4201469">
            <a:off x="-1165980" y="7429873"/>
            <a:ext cx="4389359" cy="4373398"/>
          </a:xfrm>
          <a:custGeom>
            <a:avLst/>
            <a:gdLst/>
            <a:ahLst/>
            <a:cxnLst/>
            <a:rect l="l" t="t" r="r" b="b"/>
            <a:pathLst>
              <a:path w="4389359" h="4373398">
                <a:moveTo>
                  <a:pt x="0" y="0"/>
                </a:moveTo>
                <a:lnTo>
                  <a:pt x="4389360" y="0"/>
                </a:lnTo>
                <a:lnTo>
                  <a:pt x="4389360"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089119">
            <a:off x="991678" y="9138498"/>
            <a:ext cx="3484112" cy="2787289"/>
          </a:xfrm>
          <a:custGeom>
            <a:avLst/>
            <a:gdLst/>
            <a:ahLst/>
            <a:cxnLst/>
            <a:rect l="l" t="t" r="r" b="b"/>
            <a:pathLst>
              <a:path w="3484112" h="2787289">
                <a:moveTo>
                  <a:pt x="0" y="0"/>
                </a:moveTo>
                <a:lnTo>
                  <a:pt x="3484112" y="0"/>
                </a:lnTo>
                <a:lnTo>
                  <a:pt x="3484112" y="2787289"/>
                </a:lnTo>
                <a:lnTo>
                  <a:pt x="0" y="2787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026593">
            <a:off x="15481612" y="-521355"/>
            <a:ext cx="3555375" cy="4205283"/>
          </a:xfrm>
          <a:custGeom>
            <a:avLst/>
            <a:gdLst/>
            <a:ahLst/>
            <a:cxnLst/>
            <a:rect l="l" t="t" r="r" b="b"/>
            <a:pathLst>
              <a:path w="3555375" h="4205283">
                <a:moveTo>
                  <a:pt x="0" y="0"/>
                </a:moveTo>
                <a:lnTo>
                  <a:pt x="3555376" y="0"/>
                </a:lnTo>
                <a:lnTo>
                  <a:pt x="3555376" y="4205282"/>
                </a:lnTo>
                <a:lnTo>
                  <a:pt x="0" y="42052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827656" flipH="1" flipV="1">
            <a:off x="15093229" y="-1393645"/>
            <a:ext cx="3484112" cy="2787289"/>
          </a:xfrm>
          <a:custGeom>
            <a:avLst/>
            <a:gdLst/>
            <a:ahLst/>
            <a:cxnLst/>
            <a:rect l="l" t="t" r="r" b="b"/>
            <a:pathLst>
              <a:path w="3484112" h="2787289">
                <a:moveTo>
                  <a:pt x="3484111" y="2787290"/>
                </a:moveTo>
                <a:lnTo>
                  <a:pt x="0" y="2787290"/>
                </a:lnTo>
                <a:lnTo>
                  <a:pt x="0" y="0"/>
                </a:lnTo>
                <a:lnTo>
                  <a:pt x="3484111" y="0"/>
                </a:lnTo>
                <a:lnTo>
                  <a:pt x="3484111" y="278729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0859208" y="2000885"/>
            <a:ext cx="5592396" cy="5310472"/>
          </a:xfrm>
          <a:custGeom>
            <a:avLst/>
            <a:gdLst/>
            <a:ahLst/>
            <a:cxnLst/>
            <a:rect l="l" t="t" r="r" b="b"/>
            <a:pathLst>
              <a:path w="5592396" h="5310472">
                <a:moveTo>
                  <a:pt x="0" y="0"/>
                </a:moveTo>
                <a:lnTo>
                  <a:pt x="5592396" y="0"/>
                </a:lnTo>
                <a:lnTo>
                  <a:pt x="5592396" y="5310472"/>
                </a:lnTo>
                <a:lnTo>
                  <a:pt x="0" y="53104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4089771" y="5028315"/>
            <a:ext cx="4952114" cy="4114800"/>
          </a:xfrm>
          <a:custGeom>
            <a:avLst/>
            <a:gdLst/>
            <a:ahLst/>
            <a:cxnLst/>
            <a:rect l="l" t="t" r="r" b="b"/>
            <a:pathLst>
              <a:path w="4952114" h="4114800">
                <a:moveTo>
                  <a:pt x="0" y="0"/>
                </a:moveTo>
                <a:lnTo>
                  <a:pt x="4952114" y="0"/>
                </a:lnTo>
                <a:lnTo>
                  <a:pt x="495211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028700" y="1152525"/>
            <a:ext cx="8778629" cy="848360"/>
          </a:xfrm>
          <a:prstGeom prst="rect">
            <a:avLst/>
          </a:prstGeom>
        </p:spPr>
        <p:txBody>
          <a:bodyPr lIns="0" tIns="0" rIns="0" bIns="0" rtlCol="0" anchor="t">
            <a:spAutoFit/>
          </a:bodyPr>
          <a:lstStyle/>
          <a:p>
            <a:pPr>
              <a:lnSpc>
                <a:spcPts val="6399"/>
              </a:lnSpc>
            </a:pPr>
            <a:endParaRPr/>
          </a:p>
        </p:txBody>
      </p:sp>
      <p:sp>
        <p:nvSpPr>
          <p:cNvPr id="9" name="TextBox 9"/>
          <p:cNvSpPr txBox="1"/>
          <p:nvPr/>
        </p:nvSpPr>
        <p:spPr>
          <a:xfrm>
            <a:off x="791890" y="1514792"/>
            <a:ext cx="10543485" cy="895350"/>
          </a:xfrm>
          <a:prstGeom prst="rect">
            <a:avLst/>
          </a:prstGeom>
        </p:spPr>
        <p:txBody>
          <a:bodyPr lIns="0" tIns="0" rIns="0" bIns="0" rtlCol="0" anchor="t">
            <a:spAutoFit/>
          </a:bodyPr>
          <a:lstStyle/>
          <a:p>
            <a:pPr>
              <a:lnSpc>
                <a:spcPts val="3599"/>
              </a:lnSpc>
            </a:pPr>
            <a:r>
              <a:rPr lang="en-US" sz="2999" spc="29">
                <a:solidFill>
                  <a:srgbClr val="E66634"/>
                </a:solidFill>
                <a:latin typeface="Gagalin"/>
                <a:ea typeface="Gagalin"/>
              </a:rPr>
              <a:t>L´ÉTAPE DE LA RÉVOLUTION INDUSTRIELLE ET LES PROBLÈMES LIÉES AU FACTEUR HUMAIN</a:t>
            </a:r>
          </a:p>
        </p:txBody>
      </p:sp>
      <p:sp>
        <p:nvSpPr>
          <p:cNvPr id="10" name="TextBox 10"/>
          <p:cNvSpPr txBox="1"/>
          <p:nvPr/>
        </p:nvSpPr>
        <p:spPr>
          <a:xfrm>
            <a:off x="1028700" y="2863215"/>
            <a:ext cx="8115300" cy="3232785"/>
          </a:xfrm>
          <a:prstGeom prst="rect">
            <a:avLst/>
          </a:prstGeom>
        </p:spPr>
        <p:txBody>
          <a:bodyPr lIns="0" tIns="0" rIns="0" bIns="0" rtlCol="0" anchor="t">
            <a:spAutoFit/>
          </a:bodyPr>
          <a:lstStyle/>
          <a:p>
            <a:pPr marL="626107" lvl="1" indent="-313054" algn="l">
              <a:lnSpc>
                <a:spcPts val="4349"/>
              </a:lnSpc>
              <a:spcBef>
                <a:spcPct val="0"/>
              </a:spcBef>
              <a:buFont typeface="Arial"/>
              <a:buChar char="•"/>
            </a:pPr>
            <a:r>
              <a:rPr lang="en-US" sz="2899" u="none" strike="noStrike" spc="28">
                <a:solidFill>
                  <a:srgbClr val="1F294C"/>
                </a:solidFill>
                <a:latin typeface="Proxima Nova Semi-Bold"/>
              </a:rPr>
              <a:t>Les services du personnel apparaissent dans les entreprises à la fin du XIXe siècle avec l’avènement de la Révolution industrielle et du salariat. Cette période correspond à l’apparition des premières grandes structures </a:t>
            </a:r>
          </a:p>
        </p:txBody>
      </p:sp>
      <p:sp>
        <p:nvSpPr>
          <p:cNvPr id="14" name="Espace réservé du numéro de diapositive 13">
            <a:extLst>
              <a:ext uri="{FF2B5EF4-FFF2-40B4-BE49-F238E27FC236}">
                <a16:creationId xmlns:a16="http://schemas.microsoft.com/office/drawing/2014/main" id="{D8039CF9-0AA1-4FBB-2ADE-5A7C8FCD7DB5}"/>
              </a:ext>
            </a:extLst>
          </p:cNvPr>
          <p:cNvSpPr>
            <a:spLocks noGrp="1"/>
          </p:cNvSpPr>
          <p:nvPr>
            <p:ph type="sldNum" sz="quarter" idx="12"/>
          </p:nvPr>
        </p:nvSpPr>
        <p:spPr>
          <a:xfrm>
            <a:off x="15925800" y="9682023"/>
            <a:ext cx="2133600" cy="365125"/>
          </a:xfrm>
        </p:spPr>
        <p:txBody>
          <a:bodyPr/>
          <a:lstStyle/>
          <a:p>
            <a:fld id="{B6F15528-21DE-4FAA-801E-634DDDAF4B2B}" type="slidenum">
              <a:rPr lang="en-US" sz="4000" smtClean="0"/>
              <a:pPr/>
              <a:t>6</a:t>
            </a:fld>
            <a:endParaRPr lang="en-US" sz="4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Freeform 2"/>
          <p:cNvSpPr/>
          <p:nvPr/>
        </p:nvSpPr>
        <p:spPr>
          <a:xfrm>
            <a:off x="12413912" y="3667372"/>
            <a:ext cx="3433232" cy="5177990"/>
          </a:xfrm>
          <a:custGeom>
            <a:avLst/>
            <a:gdLst/>
            <a:ahLst/>
            <a:cxnLst/>
            <a:rect l="l" t="t" r="r" b="b"/>
            <a:pathLst>
              <a:path w="3433232" h="5177990">
                <a:moveTo>
                  <a:pt x="0" y="0"/>
                </a:moveTo>
                <a:lnTo>
                  <a:pt x="3433232" y="0"/>
                </a:lnTo>
                <a:lnTo>
                  <a:pt x="3433232" y="5177990"/>
                </a:lnTo>
                <a:lnTo>
                  <a:pt x="0" y="5177990"/>
                </a:lnTo>
                <a:lnTo>
                  <a:pt x="0" y="0"/>
                </a:lnTo>
                <a:close/>
              </a:path>
            </a:pathLst>
          </a:custGeom>
          <a:blipFill>
            <a:blip r:embed="rId2"/>
            <a:stretch>
              <a:fillRect/>
            </a:stretch>
          </a:blipFill>
        </p:spPr>
      </p:sp>
      <p:sp>
        <p:nvSpPr>
          <p:cNvPr id="3" name="TextBox 3"/>
          <p:cNvSpPr txBox="1"/>
          <p:nvPr/>
        </p:nvSpPr>
        <p:spPr>
          <a:xfrm>
            <a:off x="1311774" y="2428442"/>
            <a:ext cx="14535370" cy="1019175"/>
          </a:xfrm>
          <a:prstGeom prst="rect">
            <a:avLst/>
          </a:prstGeom>
        </p:spPr>
        <p:txBody>
          <a:bodyPr lIns="0" tIns="0" rIns="0" bIns="0" rtlCol="0" anchor="t">
            <a:spAutoFit/>
          </a:bodyPr>
          <a:lstStyle/>
          <a:p>
            <a:pPr>
              <a:lnSpc>
                <a:spcPts val="4080"/>
              </a:lnSpc>
            </a:pPr>
            <a:r>
              <a:rPr lang="en-US" sz="3400" spc="34">
                <a:solidFill>
                  <a:srgbClr val="0086B3"/>
                </a:solidFill>
                <a:latin typeface="Proxima Nova Bold"/>
                <a:ea typeface="Proxima Nova Bold"/>
              </a:rPr>
              <a:t>L´ÉTAPE DU TAYLORISME OU L´ORGANISATION SCIENTIFIQUE DU TRAVAIL </a:t>
            </a:r>
          </a:p>
        </p:txBody>
      </p:sp>
      <p:sp>
        <p:nvSpPr>
          <p:cNvPr id="4" name="TextBox 4"/>
          <p:cNvSpPr txBox="1"/>
          <p:nvPr/>
        </p:nvSpPr>
        <p:spPr>
          <a:xfrm>
            <a:off x="1311774" y="3581647"/>
            <a:ext cx="9073267" cy="4394835"/>
          </a:xfrm>
          <a:prstGeom prst="rect">
            <a:avLst/>
          </a:prstGeom>
        </p:spPr>
        <p:txBody>
          <a:bodyPr lIns="0" tIns="0" rIns="0" bIns="0" rtlCol="0" anchor="t">
            <a:spAutoFit/>
          </a:bodyPr>
          <a:lstStyle/>
          <a:p>
            <a:pPr>
              <a:lnSpc>
                <a:spcPts val="4350"/>
              </a:lnSpc>
            </a:pPr>
            <a:endParaRPr/>
          </a:p>
          <a:p>
            <a:pPr>
              <a:lnSpc>
                <a:spcPts val="4350"/>
              </a:lnSpc>
            </a:pPr>
            <a:r>
              <a:rPr lang="en-US" sz="2900" spc="29">
                <a:solidFill>
                  <a:srgbClr val="1F294C"/>
                </a:solidFill>
                <a:latin typeface="Proxima Nova Bold"/>
              </a:rPr>
              <a:t>Le Taylorisme (aussi appelé « organisation scientifique du travail ») est une méthode de travail mise au point par Frederick Winslow Taylor, un ingénieur américain provenant de la Pennsylvanie. Cette méthode consiste en une organisation rationnelle du travail divisé en tâches élémentaires, simples et répétitives, confiées à des experts</a:t>
            </a:r>
          </a:p>
        </p:txBody>
      </p:sp>
      <p:sp>
        <p:nvSpPr>
          <p:cNvPr id="5" name="TextBox 5"/>
          <p:cNvSpPr txBox="1"/>
          <p:nvPr/>
        </p:nvSpPr>
        <p:spPr>
          <a:xfrm>
            <a:off x="1311774" y="695979"/>
            <a:ext cx="16409416" cy="971550"/>
          </a:xfrm>
          <a:prstGeom prst="rect">
            <a:avLst/>
          </a:prstGeom>
        </p:spPr>
        <p:txBody>
          <a:bodyPr lIns="0" tIns="0" rIns="0" bIns="0" rtlCol="0" anchor="t">
            <a:spAutoFit/>
          </a:bodyPr>
          <a:lstStyle/>
          <a:p>
            <a:pPr algn="ctr">
              <a:lnSpc>
                <a:spcPts val="3839"/>
              </a:lnSpc>
            </a:pPr>
            <a:r>
              <a:rPr lang="en-US" sz="3199" spc="31">
                <a:solidFill>
                  <a:srgbClr val="E66634"/>
                </a:solidFill>
                <a:latin typeface="Gagalin"/>
                <a:ea typeface="Gagalin"/>
              </a:rPr>
              <a:t>LES COURANTS DE PENSÉE PROVENANT DE PROBLÈMES ISSUS DE L´ÉPOQUE DE LA RÉVOLUTION INDUSTRIELLE </a:t>
            </a:r>
          </a:p>
        </p:txBody>
      </p:sp>
      <p:sp>
        <p:nvSpPr>
          <p:cNvPr id="9" name="Espace réservé du numéro de diapositive 8">
            <a:extLst>
              <a:ext uri="{FF2B5EF4-FFF2-40B4-BE49-F238E27FC236}">
                <a16:creationId xmlns:a16="http://schemas.microsoft.com/office/drawing/2014/main" id="{2D439ED1-3AE2-CBBF-27D5-5C6ED7499CDD}"/>
              </a:ext>
            </a:extLst>
          </p:cNvPr>
          <p:cNvSpPr>
            <a:spLocks noGrp="1"/>
          </p:cNvSpPr>
          <p:nvPr>
            <p:ph type="sldNum" sz="quarter" idx="12"/>
          </p:nvPr>
        </p:nvSpPr>
        <p:spPr>
          <a:xfrm>
            <a:off x="15847144" y="9588780"/>
            <a:ext cx="2133600" cy="365125"/>
          </a:xfrm>
        </p:spPr>
        <p:txBody>
          <a:bodyPr/>
          <a:lstStyle/>
          <a:p>
            <a:fld id="{B6F15528-21DE-4FAA-801E-634DDDAF4B2B}" type="slidenum">
              <a:rPr lang="en-US" sz="3600" smtClean="0">
                <a:solidFill>
                  <a:schemeClr val="tx1"/>
                </a:solidFill>
              </a:rPr>
              <a:pPr/>
              <a:t>7</a:t>
            </a:fld>
            <a:endParaRPr lang="en-US" sz="36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TextBox 2"/>
          <p:cNvSpPr txBox="1"/>
          <p:nvPr/>
        </p:nvSpPr>
        <p:spPr>
          <a:xfrm>
            <a:off x="1461372" y="3698468"/>
            <a:ext cx="10139852" cy="4615181"/>
          </a:xfrm>
          <a:prstGeom prst="rect">
            <a:avLst/>
          </a:prstGeom>
        </p:spPr>
        <p:txBody>
          <a:bodyPr lIns="0" tIns="0" rIns="0" bIns="0" rtlCol="0" anchor="t">
            <a:spAutoFit/>
          </a:bodyPr>
          <a:lstStyle/>
          <a:p>
            <a:pPr>
              <a:lnSpc>
                <a:spcPts val="4639"/>
              </a:lnSpc>
            </a:pPr>
            <a:r>
              <a:rPr lang="en-US" sz="2899" b="1" dirty="0">
                <a:solidFill>
                  <a:srgbClr val="1F294C"/>
                </a:solidFill>
                <a:latin typeface="Proxima Nova"/>
              </a:rPr>
              <a:t>L</a:t>
            </a:r>
            <a:r>
              <a:rPr lang="en-US" sz="2899" dirty="0">
                <a:solidFill>
                  <a:srgbClr val="1F294C"/>
                </a:solidFill>
                <a:latin typeface="Proxima Nova Bold"/>
              </a:rPr>
              <a:t>e </a:t>
            </a:r>
            <a:r>
              <a:rPr lang="en-US" sz="2899" dirty="0" err="1">
                <a:solidFill>
                  <a:srgbClr val="1F294C"/>
                </a:solidFill>
                <a:latin typeface="Proxima Nova Bold"/>
              </a:rPr>
              <a:t>fordisme</a:t>
            </a:r>
            <a:r>
              <a:rPr lang="en-US" sz="2899" dirty="0">
                <a:solidFill>
                  <a:srgbClr val="1F294C"/>
                </a:solidFill>
                <a:latin typeface="Proxima Nova Bold"/>
              </a:rPr>
              <a:t> </a:t>
            </a:r>
            <a:r>
              <a:rPr lang="en-US" sz="2899" dirty="0" err="1">
                <a:solidFill>
                  <a:srgbClr val="1F294C"/>
                </a:solidFill>
                <a:latin typeface="Proxima Nova Bold"/>
              </a:rPr>
              <a:t>désigne</a:t>
            </a:r>
            <a:r>
              <a:rPr lang="en-US" sz="2899" dirty="0">
                <a:solidFill>
                  <a:srgbClr val="1F294C"/>
                </a:solidFill>
                <a:latin typeface="Proxima Nova Bold"/>
              </a:rPr>
              <a:t> le mode </a:t>
            </a:r>
            <a:r>
              <a:rPr lang="en-US" sz="2899" dirty="0" err="1">
                <a:solidFill>
                  <a:srgbClr val="1F294C"/>
                </a:solidFill>
                <a:latin typeface="Proxima Nova Bold"/>
              </a:rPr>
              <a:t>d'organisation</a:t>
            </a:r>
            <a:r>
              <a:rPr lang="en-US" sz="2899" dirty="0">
                <a:solidFill>
                  <a:srgbClr val="1F294C"/>
                </a:solidFill>
                <a:latin typeface="Proxima Nova Bold"/>
              </a:rPr>
              <a:t> du </a:t>
            </a:r>
            <a:r>
              <a:rPr lang="en-US" sz="2899" u="sng" dirty="0">
                <a:solidFill>
                  <a:srgbClr val="1F294C"/>
                </a:solidFill>
                <a:latin typeface="Proxima Nova Bold"/>
                <a:hlinkClick r:id="rId2" tooltip="https://www.toupie.org/Dictionnaire/Travail.htm"/>
              </a:rPr>
              <a:t>travail</a:t>
            </a:r>
            <a:r>
              <a:rPr lang="en-US" sz="2899" dirty="0">
                <a:solidFill>
                  <a:srgbClr val="1F294C"/>
                </a:solidFill>
                <a:latin typeface="Proxima Nova Bold"/>
              </a:rPr>
              <a:t> mis </a:t>
            </a:r>
            <a:r>
              <a:rPr lang="en-US" sz="2899" dirty="0" err="1">
                <a:solidFill>
                  <a:srgbClr val="1F294C"/>
                </a:solidFill>
                <a:latin typeface="Proxima Nova Bold"/>
              </a:rPr>
              <a:t>en</a:t>
            </a:r>
            <a:r>
              <a:rPr lang="en-US" sz="2899" dirty="0">
                <a:solidFill>
                  <a:srgbClr val="1F294C"/>
                </a:solidFill>
                <a:latin typeface="Proxima Nova Bold"/>
              </a:rPr>
              <a:t> place par </a:t>
            </a:r>
            <a:r>
              <a:rPr lang="en-US" sz="2899" dirty="0" err="1">
                <a:solidFill>
                  <a:srgbClr val="1F294C"/>
                </a:solidFill>
                <a:latin typeface="Proxima Nova Bold"/>
              </a:rPr>
              <a:t>l'industriel</a:t>
            </a:r>
            <a:r>
              <a:rPr lang="en-US" sz="2899" dirty="0">
                <a:solidFill>
                  <a:srgbClr val="1F294C"/>
                </a:solidFill>
                <a:latin typeface="Proxima Nova Bold"/>
              </a:rPr>
              <a:t> </a:t>
            </a:r>
            <a:r>
              <a:rPr lang="en-US" sz="2899" dirty="0" err="1">
                <a:solidFill>
                  <a:srgbClr val="1F294C"/>
                </a:solidFill>
                <a:latin typeface="Proxima Nova Bold"/>
              </a:rPr>
              <a:t>américain</a:t>
            </a:r>
            <a:r>
              <a:rPr lang="en-US" sz="2899" dirty="0">
                <a:solidFill>
                  <a:srgbClr val="1F294C"/>
                </a:solidFill>
                <a:latin typeface="Proxima Nova Bold"/>
              </a:rPr>
              <a:t> Henry Ford (1863-1947) dans </a:t>
            </a:r>
            <a:r>
              <a:rPr lang="en-US" sz="2899" dirty="0" err="1">
                <a:solidFill>
                  <a:srgbClr val="1F294C"/>
                </a:solidFill>
                <a:latin typeface="Proxima Nova Bold"/>
              </a:rPr>
              <a:t>ses</a:t>
            </a:r>
            <a:r>
              <a:rPr lang="en-US" sz="2899" dirty="0">
                <a:solidFill>
                  <a:srgbClr val="1F294C"/>
                </a:solidFill>
                <a:latin typeface="Proxima Nova Bold"/>
              </a:rPr>
              <a:t> </a:t>
            </a:r>
            <a:r>
              <a:rPr lang="en-US" sz="2899" dirty="0" err="1">
                <a:solidFill>
                  <a:srgbClr val="1F294C"/>
                </a:solidFill>
                <a:latin typeface="Proxima Nova Bold"/>
              </a:rPr>
              <a:t>usines</a:t>
            </a:r>
            <a:r>
              <a:rPr lang="en-US" sz="2899" dirty="0">
                <a:solidFill>
                  <a:srgbClr val="1F294C"/>
                </a:solidFill>
                <a:latin typeface="Proxima Nova Bold"/>
              </a:rPr>
              <a:t> </a:t>
            </a:r>
            <a:r>
              <a:rPr lang="en-US" sz="2899" dirty="0" err="1">
                <a:solidFill>
                  <a:srgbClr val="1F294C"/>
                </a:solidFill>
                <a:latin typeface="Proxima Nova Bold"/>
              </a:rPr>
              <a:t>d'automobiles</a:t>
            </a:r>
            <a:r>
              <a:rPr lang="en-US" sz="2899" dirty="0">
                <a:solidFill>
                  <a:srgbClr val="1F294C"/>
                </a:solidFill>
                <a:latin typeface="Proxima Nova Bold"/>
              </a:rPr>
              <a:t> de </a:t>
            </a:r>
            <a:r>
              <a:rPr lang="en-US" sz="2899" dirty="0" err="1">
                <a:solidFill>
                  <a:srgbClr val="1F294C"/>
                </a:solidFill>
                <a:latin typeface="Proxima Nova Bold"/>
              </a:rPr>
              <a:t>Détroit</a:t>
            </a:r>
            <a:r>
              <a:rPr lang="en-US" sz="2899" dirty="0">
                <a:solidFill>
                  <a:srgbClr val="1F294C"/>
                </a:solidFill>
                <a:latin typeface="Proxima Nova Bold"/>
              </a:rPr>
              <a:t>, </a:t>
            </a:r>
            <a:r>
              <a:rPr lang="en-US" sz="2899" dirty="0" err="1">
                <a:solidFill>
                  <a:srgbClr val="1F294C"/>
                </a:solidFill>
                <a:latin typeface="Proxima Nova Bold"/>
              </a:rPr>
              <a:t>notamment</a:t>
            </a:r>
            <a:r>
              <a:rPr lang="en-US" sz="2899" dirty="0">
                <a:solidFill>
                  <a:srgbClr val="1F294C"/>
                </a:solidFill>
                <a:latin typeface="Proxima Nova Bold"/>
              </a:rPr>
              <a:t> pour la production de la Ford T, noire, à </a:t>
            </a:r>
            <a:r>
              <a:rPr lang="en-US" sz="2899" dirty="0" err="1">
                <a:solidFill>
                  <a:srgbClr val="1F294C"/>
                </a:solidFill>
                <a:latin typeface="Proxima Nova Bold"/>
              </a:rPr>
              <a:t>partir</a:t>
            </a:r>
            <a:r>
              <a:rPr lang="en-US" sz="2899" dirty="0">
                <a:solidFill>
                  <a:srgbClr val="1F294C"/>
                </a:solidFill>
                <a:latin typeface="Proxima Nova Bold"/>
              </a:rPr>
              <a:t> de 1907.</a:t>
            </a:r>
          </a:p>
          <a:p>
            <a:pPr>
              <a:lnSpc>
                <a:spcPts val="4639"/>
              </a:lnSpc>
            </a:pPr>
            <a:endParaRPr lang="en-US" sz="2899" dirty="0">
              <a:solidFill>
                <a:srgbClr val="1F294C"/>
              </a:solidFill>
              <a:latin typeface="Proxima Nova Bold"/>
            </a:endParaRPr>
          </a:p>
          <a:p>
            <a:pPr>
              <a:lnSpc>
                <a:spcPts val="4639"/>
              </a:lnSpc>
            </a:pPr>
            <a:r>
              <a:rPr lang="en-US" sz="2899" dirty="0" err="1">
                <a:solidFill>
                  <a:srgbClr val="1F294C"/>
                </a:solidFill>
                <a:latin typeface="Proxima Nova Bold"/>
              </a:rPr>
              <a:t>Inspiré</a:t>
            </a:r>
            <a:r>
              <a:rPr lang="en-US" sz="2899" dirty="0">
                <a:solidFill>
                  <a:srgbClr val="1F294C"/>
                </a:solidFill>
                <a:latin typeface="Proxima Nova Bold"/>
              </a:rPr>
              <a:t> des travaux de Frederick Winslow Taylor (1856-1915) sur </a:t>
            </a:r>
            <a:r>
              <a:rPr lang="en-US" sz="2899" dirty="0" err="1">
                <a:solidFill>
                  <a:srgbClr val="1F294C"/>
                </a:solidFill>
                <a:latin typeface="Proxima Nova Bold"/>
              </a:rPr>
              <a:t>l'</a:t>
            </a:r>
            <a:r>
              <a:rPr lang="en-US" sz="2899" u="sng" dirty="0" err="1">
                <a:solidFill>
                  <a:srgbClr val="1F294C"/>
                </a:solidFill>
                <a:latin typeface="Proxima Nova Bold"/>
                <a:hlinkClick r:id="rId3" tooltip="https://www.toupie.org/Dictionnaire/Ost.htm#travail"/>
              </a:rPr>
              <a:t>Organisation</a:t>
            </a:r>
            <a:r>
              <a:rPr lang="en-US" sz="2899" u="sng" dirty="0">
                <a:solidFill>
                  <a:srgbClr val="1F294C"/>
                </a:solidFill>
                <a:latin typeface="Proxima Nova Bold"/>
                <a:hlinkClick r:id="rId3" tooltip="https://www.toupie.org/Dictionnaire/Ost.htm#travail"/>
              </a:rPr>
              <a:t> </a:t>
            </a:r>
            <a:r>
              <a:rPr lang="en-US" sz="2899" u="sng" dirty="0" err="1">
                <a:solidFill>
                  <a:srgbClr val="1F294C"/>
                </a:solidFill>
                <a:latin typeface="Proxima Nova Bold"/>
                <a:hlinkClick r:id="rId3" tooltip="https://www.toupie.org/Dictionnaire/Ost.htm#travail"/>
              </a:rPr>
              <a:t>scientifique</a:t>
            </a:r>
            <a:r>
              <a:rPr lang="en-US" sz="2899" u="sng" dirty="0">
                <a:solidFill>
                  <a:srgbClr val="1F294C"/>
                </a:solidFill>
                <a:latin typeface="Proxima Nova Bold"/>
                <a:hlinkClick r:id="rId3" tooltip="https://www.toupie.org/Dictionnaire/Ost.htm#travail"/>
              </a:rPr>
              <a:t> du travail</a:t>
            </a:r>
            <a:r>
              <a:rPr lang="en-US" sz="2899" dirty="0">
                <a:solidFill>
                  <a:srgbClr val="1F294C"/>
                </a:solidFill>
                <a:latin typeface="Proxima Nova Bold"/>
              </a:rPr>
              <a:t> (OST), </a:t>
            </a:r>
          </a:p>
          <a:p>
            <a:pPr>
              <a:lnSpc>
                <a:spcPts val="4639"/>
              </a:lnSpc>
            </a:pPr>
            <a:endParaRPr lang="en-US" sz="2899" dirty="0">
              <a:solidFill>
                <a:srgbClr val="1F294C"/>
              </a:solidFill>
              <a:latin typeface="Proxima Nova Bold"/>
            </a:endParaRPr>
          </a:p>
        </p:txBody>
      </p:sp>
      <p:sp>
        <p:nvSpPr>
          <p:cNvPr id="3" name="Freeform 3"/>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2563773" y="3794144"/>
            <a:ext cx="4007264" cy="5114799"/>
          </a:xfrm>
          <a:custGeom>
            <a:avLst/>
            <a:gdLst/>
            <a:ahLst/>
            <a:cxnLst/>
            <a:rect l="l" t="t" r="r" b="b"/>
            <a:pathLst>
              <a:path w="4007264" h="5114799">
                <a:moveTo>
                  <a:pt x="0" y="0"/>
                </a:moveTo>
                <a:lnTo>
                  <a:pt x="4007264" y="0"/>
                </a:lnTo>
                <a:lnTo>
                  <a:pt x="4007264" y="5114799"/>
                </a:lnTo>
                <a:lnTo>
                  <a:pt x="0" y="5114799"/>
                </a:lnTo>
                <a:lnTo>
                  <a:pt x="0" y="0"/>
                </a:lnTo>
                <a:close/>
              </a:path>
            </a:pathLst>
          </a:custGeom>
          <a:blipFill>
            <a:blip r:embed="rId12"/>
            <a:stretch>
              <a:fillRect/>
            </a:stretch>
          </a:blipFill>
        </p:spPr>
      </p:sp>
      <p:sp>
        <p:nvSpPr>
          <p:cNvPr id="8" name="TextBox 8"/>
          <p:cNvSpPr txBox="1"/>
          <p:nvPr/>
        </p:nvSpPr>
        <p:spPr>
          <a:xfrm>
            <a:off x="1461372" y="2775329"/>
            <a:ext cx="14535370" cy="542925"/>
          </a:xfrm>
          <a:prstGeom prst="rect">
            <a:avLst/>
          </a:prstGeom>
        </p:spPr>
        <p:txBody>
          <a:bodyPr lIns="0" tIns="0" rIns="0" bIns="0" rtlCol="0" anchor="t">
            <a:spAutoFit/>
          </a:bodyPr>
          <a:lstStyle/>
          <a:p>
            <a:pPr>
              <a:lnSpc>
                <a:spcPts val="4320"/>
              </a:lnSpc>
            </a:pPr>
            <a:r>
              <a:rPr lang="en-US" sz="3600" spc="36">
                <a:solidFill>
                  <a:srgbClr val="0086B3"/>
                </a:solidFill>
                <a:latin typeface="Proxima Nova Bold"/>
              </a:rPr>
              <a:t>CONTRIBUTION DE HENRY FORD (FORDISME):</a:t>
            </a:r>
          </a:p>
        </p:txBody>
      </p:sp>
      <p:sp>
        <p:nvSpPr>
          <p:cNvPr id="9" name="TextBox 9"/>
          <p:cNvSpPr txBox="1"/>
          <p:nvPr/>
        </p:nvSpPr>
        <p:spPr>
          <a:xfrm>
            <a:off x="524350" y="920153"/>
            <a:ext cx="16409416" cy="971550"/>
          </a:xfrm>
          <a:prstGeom prst="rect">
            <a:avLst/>
          </a:prstGeom>
        </p:spPr>
        <p:txBody>
          <a:bodyPr lIns="0" tIns="0" rIns="0" bIns="0" rtlCol="0" anchor="t">
            <a:spAutoFit/>
          </a:bodyPr>
          <a:lstStyle/>
          <a:p>
            <a:pPr algn="ctr">
              <a:lnSpc>
                <a:spcPts val="3839"/>
              </a:lnSpc>
            </a:pPr>
            <a:r>
              <a:rPr lang="en-US" sz="3199" spc="31">
                <a:solidFill>
                  <a:srgbClr val="E66634"/>
                </a:solidFill>
                <a:latin typeface="Gagalin"/>
                <a:ea typeface="Gagalin"/>
              </a:rPr>
              <a:t>LES COURANTS DE PENSÉE PROVENANT DE PROBLÈMES ISSUS DE L´ÉPOQUE DE LA RÉVOLUTION INDUSTRIELLE </a:t>
            </a:r>
          </a:p>
        </p:txBody>
      </p:sp>
      <p:sp>
        <p:nvSpPr>
          <p:cNvPr id="13" name="Espace réservé du numéro de diapositive 12">
            <a:extLst>
              <a:ext uri="{FF2B5EF4-FFF2-40B4-BE49-F238E27FC236}">
                <a16:creationId xmlns:a16="http://schemas.microsoft.com/office/drawing/2014/main" id="{BC7A0AAF-BDA9-8CFE-DE00-29E25A830567}"/>
              </a:ext>
            </a:extLst>
          </p:cNvPr>
          <p:cNvSpPr>
            <a:spLocks noGrp="1"/>
          </p:cNvSpPr>
          <p:nvPr>
            <p:ph type="sldNum" sz="quarter" idx="12"/>
          </p:nvPr>
        </p:nvSpPr>
        <p:spPr>
          <a:xfrm>
            <a:off x="15983295" y="9564874"/>
            <a:ext cx="2133600" cy="365125"/>
          </a:xfrm>
        </p:spPr>
        <p:txBody>
          <a:bodyPr/>
          <a:lstStyle/>
          <a:p>
            <a:fld id="{B6F15528-21DE-4FAA-801E-634DDDAF4B2B}" type="slidenum">
              <a:rPr lang="en-US" sz="4000" smtClean="0">
                <a:solidFill>
                  <a:schemeClr val="tx1"/>
                </a:solidFill>
              </a:rPr>
              <a:pPr/>
              <a:t>8</a:t>
            </a:fld>
            <a:endParaRPr lang="en-US" sz="40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F0F7"/>
        </a:solidFill>
        <a:effectLst/>
      </p:bgPr>
    </p:bg>
    <p:spTree>
      <p:nvGrpSpPr>
        <p:cNvPr id="1" name=""/>
        <p:cNvGrpSpPr/>
        <p:nvPr/>
      </p:nvGrpSpPr>
      <p:grpSpPr>
        <a:xfrm>
          <a:off x="0" y="0"/>
          <a:ext cx="0" cy="0"/>
          <a:chOff x="0" y="0"/>
          <a:chExt cx="0" cy="0"/>
        </a:xfrm>
      </p:grpSpPr>
      <p:sp>
        <p:nvSpPr>
          <p:cNvPr id="2" name="TextBox 2"/>
          <p:cNvSpPr txBox="1"/>
          <p:nvPr/>
        </p:nvSpPr>
        <p:spPr>
          <a:xfrm>
            <a:off x="1280266" y="3645621"/>
            <a:ext cx="7863734" cy="3453131"/>
          </a:xfrm>
          <a:prstGeom prst="rect">
            <a:avLst/>
          </a:prstGeom>
        </p:spPr>
        <p:txBody>
          <a:bodyPr lIns="0" tIns="0" rIns="0" bIns="0" rtlCol="0" anchor="t">
            <a:spAutoFit/>
          </a:bodyPr>
          <a:lstStyle/>
          <a:p>
            <a:pPr>
              <a:lnSpc>
                <a:spcPts val="4639"/>
              </a:lnSpc>
            </a:pPr>
            <a:r>
              <a:rPr lang="en-US" sz="2899" dirty="0" err="1">
                <a:solidFill>
                  <a:srgbClr val="1F294C"/>
                </a:solidFill>
                <a:latin typeface="Proxima Nova Bold"/>
              </a:rPr>
              <a:t>L'école</a:t>
            </a:r>
            <a:r>
              <a:rPr lang="en-US" sz="2899" dirty="0">
                <a:solidFill>
                  <a:srgbClr val="1F294C"/>
                </a:solidFill>
                <a:latin typeface="Proxima Nova Bold"/>
              </a:rPr>
              <a:t> des relations </a:t>
            </a:r>
            <a:r>
              <a:rPr lang="en-US" sz="2899" dirty="0" err="1">
                <a:solidFill>
                  <a:srgbClr val="1F294C"/>
                </a:solidFill>
                <a:latin typeface="Proxima Nova Bold"/>
              </a:rPr>
              <a:t>humaines</a:t>
            </a:r>
            <a:r>
              <a:rPr lang="en-US" sz="2899" dirty="0">
                <a:solidFill>
                  <a:srgbClr val="1F294C"/>
                </a:solidFill>
                <a:latin typeface="Proxima Nova Bold"/>
              </a:rPr>
              <a:t> a </a:t>
            </a:r>
            <a:r>
              <a:rPr lang="en-US" sz="2899" dirty="0" err="1">
                <a:solidFill>
                  <a:srgbClr val="1F294C"/>
                </a:solidFill>
                <a:latin typeface="Proxima Nova Bold"/>
              </a:rPr>
              <a:t>joué</a:t>
            </a:r>
            <a:r>
              <a:rPr lang="en-US" sz="2899" dirty="0">
                <a:solidFill>
                  <a:srgbClr val="1F294C"/>
                </a:solidFill>
                <a:latin typeface="Proxima Nova Bold"/>
              </a:rPr>
              <a:t> un rôle crucial à </a:t>
            </a:r>
            <a:r>
              <a:rPr lang="en-US" sz="2899" dirty="0" err="1">
                <a:solidFill>
                  <a:srgbClr val="1F294C"/>
                </a:solidFill>
                <a:latin typeface="Proxima Nova Bold"/>
              </a:rPr>
              <a:t>cette</a:t>
            </a:r>
            <a:r>
              <a:rPr lang="en-US" sz="2899" dirty="0">
                <a:solidFill>
                  <a:srgbClr val="1F294C"/>
                </a:solidFill>
                <a:latin typeface="Proxima Nova Bold"/>
              </a:rPr>
              <a:t> époque. </a:t>
            </a:r>
            <a:r>
              <a:rPr lang="en-US" sz="2899" dirty="0" err="1">
                <a:solidFill>
                  <a:srgbClr val="1F294C"/>
                </a:solidFill>
                <a:latin typeface="Proxima Nova Bold"/>
              </a:rPr>
              <a:t>Portée</a:t>
            </a:r>
            <a:r>
              <a:rPr lang="en-US" sz="2899" dirty="0">
                <a:solidFill>
                  <a:srgbClr val="1F294C"/>
                </a:solidFill>
                <a:latin typeface="Proxima Nova Bold"/>
              </a:rPr>
              <a:t> par des </a:t>
            </a:r>
            <a:r>
              <a:rPr lang="en-US" sz="2899" dirty="0" err="1">
                <a:solidFill>
                  <a:srgbClr val="1F294C"/>
                </a:solidFill>
                <a:latin typeface="Proxima Nova Bold"/>
              </a:rPr>
              <a:t>chercheurs</a:t>
            </a:r>
            <a:r>
              <a:rPr lang="en-US" sz="2899" dirty="0">
                <a:solidFill>
                  <a:srgbClr val="1F294C"/>
                </a:solidFill>
                <a:latin typeface="Proxima Nova Bold"/>
              </a:rPr>
              <a:t> </a:t>
            </a:r>
            <a:r>
              <a:rPr lang="en-US" sz="2899" dirty="0" err="1">
                <a:solidFill>
                  <a:srgbClr val="1F294C"/>
                </a:solidFill>
                <a:latin typeface="Proxima Nova Bold"/>
              </a:rPr>
              <a:t>comme</a:t>
            </a:r>
            <a:r>
              <a:rPr lang="en-US" sz="2899" dirty="0">
                <a:solidFill>
                  <a:srgbClr val="1F294C"/>
                </a:solidFill>
                <a:latin typeface="Proxima Nova Bold"/>
              </a:rPr>
              <a:t> Elton Mayo, </a:t>
            </a:r>
            <a:r>
              <a:rPr lang="en-US" sz="2899" dirty="0" err="1">
                <a:solidFill>
                  <a:srgbClr val="1F294C"/>
                </a:solidFill>
                <a:latin typeface="Proxima Nova Bold"/>
              </a:rPr>
              <a:t>cette</a:t>
            </a:r>
            <a:r>
              <a:rPr lang="en-US" sz="2899" dirty="0">
                <a:solidFill>
                  <a:srgbClr val="1F294C"/>
                </a:solidFill>
                <a:latin typeface="Proxima Nova Bold"/>
              </a:rPr>
              <a:t> école a mis </a:t>
            </a:r>
            <a:r>
              <a:rPr lang="en-US" sz="2899" dirty="0" err="1">
                <a:solidFill>
                  <a:srgbClr val="1F294C"/>
                </a:solidFill>
                <a:latin typeface="Proxima Nova Bold"/>
              </a:rPr>
              <a:t>en</a:t>
            </a:r>
            <a:r>
              <a:rPr lang="en-US" sz="2899" dirty="0">
                <a:solidFill>
                  <a:srgbClr val="1F294C"/>
                </a:solidFill>
                <a:latin typeface="Proxima Nova Bold"/>
              </a:rPr>
              <a:t> lumière </a:t>
            </a:r>
            <a:r>
              <a:rPr lang="en-US" sz="2899" dirty="0" err="1">
                <a:solidFill>
                  <a:srgbClr val="1F294C"/>
                </a:solidFill>
                <a:latin typeface="Proxima Nova Bold"/>
              </a:rPr>
              <a:t>l'importance</a:t>
            </a:r>
            <a:r>
              <a:rPr lang="en-US" sz="2899" dirty="0">
                <a:solidFill>
                  <a:srgbClr val="1F294C"/>
                </a:solidFill>
                <a:latin typeface="Proxima Nova Bold"/>
              </a:rPr>
              <a:t> des </a:t>
            </a:r>
            <a:r>
              <a:rPr lang="en-US" sz="2899" dirty="0" err="1">
                <a:solidFill>
                  <a:srgbClr val="1F294C"/>
                </a:solidFill>
                <a:latin typeface="Proxima Nova Bold"/>
              </a:rPr>
              <a:t>facteurs</a:t>
            </a:r>
            <a:r>
              <a:rPr lang="en-US" sz="2899" dirty="0">
                <a:solidFill>
                  <a:srgbClr val="1F294C"/>
                </a:solidFill>
                <a:latin typeface="Proxima Nova Bold"/>
              </a:rPr>
              <a:t> </a:t>
            </a:r>
            <a:r>
              <a:rPr lang="en-US" sz="2899" dirty="0" err="1">
                <a:solidFill>
                  <a:srgbClr val="1F294C"/>
                </a:solidFill>
                <a:latin typeface="Proxima Nova Bold"/>
              </a:rPr>
              <a:t>psychosociaux</a:t>
            </a:r>
            <a:r>
              <a:rPr lang="en-US" sz="2899" dirty="0">
                <a:solidFill>
                  <a:srgbClr val="1F294C"/>
                </a:solidFill>
                <a:latin typeface="Proxima Nova Bold"/>
              </a:rPr>
              <a:t> sur la </a:t>
            </a:r>
            <a:r>
              <a:rPr lang="en-US" sz="2899" dirty="0" err="1">
                <a:solidFill>
                  <a:srgbClr val="1F294C"/>
                </a:solidFill>
                <a:latin typeface="Proxima Nova Bold"/>
              </a:rPr>
              <a:t>productivité</a:t>
            </a:r>
            <a:r>
              <a:rPr lang="en-US" sz="2899" dirty="0">
                <a:solidFill>
                  <a:srgbClr val="1F294C"/>
                </a:solidFill>
                <a:latin typeface="Proxima Nova Bold"/>
              </a:rPr>
              <a:t> et les performances au travail. </a:t>
            </a:r>
          </a:p>
        </p:txBody>
      </p:sp>
      <p:sp>
        <p:nvSpPr>
          <p:cNvPr id="3" name="Freeform 3"/>
          <p:cNvSpPr/>
          <p:nvPr/>
        </p:nvSpPr>
        <p:spPr>
          <a:xfrm rot="4596961">
            <a:off x="-1406027" y="6806086"/>
            <a:ext cx="4389359" cy="4373398"/>
          </a:xfrm>
          <a:custGeom>
            <a:avLst/>
            <a:gdLst/>
            <a:ahLst/>
            <a:cxnLst/>
            <a:rect l="l" t="t" r="r" b="b"/>
            <a:pathLst>
              <a:path w="4389359" h="4373398">
                <a:moveTo>
                  <a:pt x="0" y="0"/>
                </a:moveTo>
                <a:lnTo>
                  <a:pt x="4389359" y="0"/>
                </a:lnTo>
                <a:lnTo>
                  <a:pt x="4389359" y="4373398"/>
                </a:lnTo>
                <a:lnTo>
                  <a:pt x="0" y="4373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01367">
            <a:off x="557077" y="8324231"/>
            <a:ext cx="3625255" cy="4816160"/>
          </a:xfrm>
          <a:custGeom>
            <a:avLst/>
            <a:gdLst/>
            <a:ahLst/>
            <a:cxnLst/>
            <a:rect l="l" t="t" r="r" b="b"/>
            <a:pathLst>
              <a:path w="3625255" h="4816160">
                <a:moveTo>
                  <a:pt x="0" y="0"/>
                </a:moveTo>
                <a:lnTo>
                  <a:pt x="3625255" y="0"/>
                </a:lnTo>
                <a:lnTo>
                  <a:pt x="3625255" y="4816160"/>
                </a:lnTo>
                <a:lnTo>
                  <a:pt x="0" y="4816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123381">
            <a:off x="15488782" y="-651472"/>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395011">
            <a:off x="13614410" y="-1236110"/>
            <a:ext cx="2725288" cy="3620552"/>
          </a:xfrm>
          <a:custGeom>
            <a:avLst/>
            <a:gdLst/>
            <a:ahLst/>
            <a:cxnLst/>
            <a:rect l="l" t="t" r="r" b="b"/>
            <a:pathLst>
              <a:path w="2725288" h="3620552">
                <a:moveTo>
                  <a:pt x="0" y="0"/>
                </a:moveTo>
                <a:lnTo>
                  <a:pt x="2725289" y="0"/>
                </a:lnTo>
                <a:lnTo>
                  <a:pt x="2725289" y="3620552"/>
                </a:lnTo>
                <a:lnTo>
                  <a:pt x="0" y="36205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a:off x="12598249" y="2140671"/>
            <a:ext cx="4757610" cy="475761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6752" r="-16752"/>
              </a:stretch>
            </a:blipFill>
          </p:spPr>
        </p:sp>
      </p:grpSp>
      <p:grpSp>
        <p:nvGrpSpPr>
          <p:cNvPr id="9" name="Group 9"/>
          <p:cNvGrpSpPr/>
          <p:nvPr/>
        </p:nvGrpSpPr>
        <p:grpSpPr>
          <a:xfrm>
            <a:off x="10282682" y="5143500"/>
            <a:ext cx="4438015" cy="443801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t="-6962" b="-6962"/>
              </a:stretch>
            </a:blipFill>
          </p:spPr>
        </p:sp>
      </p:grpSp>
      <p:grpSp>
        <p:nvGrpSpPr>
          <p:cNvPr id="11" name="Group 11"/>
          <p:cNvGrpSpPr/>
          <p:nvPr/>
        </p:nvGrpSpPr>
        <p:grpSpPr>
          <a:xfrm>
            <a:off x="9806800" y="1681724"/>
            <a:ext cx="4262088" cy="42620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a:stretch>
            </a:blipFill>
          </p:spPr>
        </p:sp>
      </p:grpSp>
      <p:grpSp>
        <p:nvGrpSpPr>
          <p:cNvPr id="13" name="Group 13"/>
          <p:cNvGrpSpPr/>
          <p:nvPr/>
        </p:nvGrpSpPr>
        <p:grpSpPr>
          <a:xfrm>
            <a:off x="13269609" y="5943812"/>
            <a:ext cx="4478450" cy="44784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t="-18181" b="-18181"/>
              </a:stretch>
            </a:blipFill>
          </p:spPr>
        </p:sp>
      </p:grpSp>
      <p:sp>
        <p:nvSpPr>
          <p:cNvPr id="15" name="TextBox 15"/>
          <p:cNvSpPr txBox="1"/>
          <p:nvPr/>
        </p:nvSpPr>
        <p:spPr>
          <a:xfrm>
            <a:off x="1006730" y="2150196"/>
            <a:ext cx="9275953" cy="1019175"/>
          </a:xfrm>
          <a:prstGeom prst="rect">
            <a:avLst/>
          </a:prstGeom>
        </p:spPr>
        <p:txBody>
          <a:bodyPr lIns="0" tIns="0" rIns="0" bIns="0" rtlCol="0" anchor="t">
            <a:spAutoFit/>
          </a:bodyPr>
          <a:lstStyle/>
          <a:p>
            <a:pPr>
              <a:lnSpc>
                <a:spcPts val="4080"/>
              </a:lnSpc>
            </a:pPr>
            <a:r>
              <a:rPr lang="en-US" sz="3400" spc="34">
                <a:solidFill>
                  <a:srgbClr val="0086B3"/>
                </a:solidFill>
                <a:latin typeface="Proxima Nova Bold"/>
              </a:rPr>
              <a:t>LA PSYCHOLOGIE INDUSTRIELLE ET LE MOUVEMENT DES RELATIONS HUMAINES </a:t>
            </a:r>
          </a:p>
        </p:txBody>
      </p:sp>
      <p:sp>
        <p:nvSpPr>
          <p:cNvPr id="16" name="TextBox 16"/>
          <p:cNvSpPr txBox="1"/>
          <p:nvPr/>
        </p:nvSpPr>
        <p:spPr>
          <a:xfrm>
            <a:off x="788652" y="574166"/>
            <a:ext cx="16409416" cy="971550"/>
          </a:xfrm>
          <a:prstGeom prst="rect">
            <a:avLst/>
          </a:prstGeom>
        </p:spPr>
        <p:txBody>
          <a:bodyPr lIns="0" tIns="0" rIns="0" bIns="0" rtlCol="0" anchor="t">
            <a:spAutoFit/>
          </a:bodyPr>
          <a:lstStyle/>
          <a:p>
            <a:pPr algn="ctr">
              <a:lnSpc>
                <a:spcPts val="3839"/>
              </a:lnSpc>
            </a:pPr>
            <a:r>
              <a:rPr lang="en-US" sz="3199" spc="31">
                <a:solidFill>
                  <a:srgbClr val="E66634"/>
                </a:solidFill>
                <a:latin typeface="Gagalin"/>
                <a:ea typeface="Gagalin"/>
              </a:rPr>
              <a:t>LES COURANTS DE PENSÉE PROVENANT DE PROBLÈMES ISSUS DE L´ÉPOQUE DE LA RÉVOLUTION INDUSTRIELLE </a:t>
            </a:r>
          </a:p>
        </p:txBody>
      </p:sp>
      <p:sp>
        <p:nvSpPr>
          <p:cNvPr id="20" name="Espace réservé du numéro de diapositive 19">
            <a:extLst>
              <a:ext uri="{FF2B5EF4-FFF2-40B4-BE49-F238E27FC236}">
                <a16:creationId xmlns:a16="http://schemas.microsoft.com/office/drawing/2014/main" id="{78C4BB56-3A6D-D869-A307-685C212B6711}"/>
              </a:ext>
            </a:extLst>
          </p:cNvPr>
          <p:cNvSpPr>
            <a:spLocks noGrp="1"/>
          </p:cNvSpPr>
          <p:nvPr>
            <p:ph type="sldNum" sz="quarter" idx="12"/>
          </p:nvPr>
        </p:nvSpPr>
        <p:spPr>
          <a:xfrm>
            <a:off x="15859379" y="9530271"/>
            <a:ext cx="2133600" cy="365125"/>
          </a:xfrm>
        </p:spPr>
        <p:txBody>
          <a:bodyPr/>
          <a:lstStyle/>
          <a:p>
            <a:fld id="{B6F15528-21DE-4FAA-801E-634DDDAF4B2B}" type="slidenum">
              <a:rPr lang="en-US" sz="4000" smtClean="0">
                <a:solidFill>
                  <a:schemeClr val="tx1"/>
                </a:solidFill>
              </a:rPr>
              <a:pPr/>
              <a:t>9</a:t>
            </a:fld>
            <a:endParaRPr lang="en-US" sz="4000" dirty="0">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1171</Words>
  <Application>Microsoft Office PowerPoint</Application>
  <PresentationFormat>Custom</PresentationFormat>
  <Paragraphs>141</Paragraphs>
  <Slides>28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Arial</vt:lpstr>
      <vt:lpstr>UnifrakturMaguntia</vt:lpstr>
      <vt:lpstr>Calibri</vt:lpstr>
      <vt:lpstr>Advent Pro Bold</vt:lpstr>
      <vt:lpstr>Libra Serif Modern Bold</vt:lpstr>
      <vt:lpstr>Proxima Nova Semi-Bold</vt:lpstr>
      <vt:lpstr>Georgia Pro Condensed Bold</vt:lpstr>
      <vt:lpstr>Gagalin</vt:lpstr>
      <vt:lpstr>Proxima Nova</vt:lpstr>
      <vt:lpstr>Proxima Nova Bold</vt:lpstr>
      <vt:lpstr>Contrail One</vt:lpstr>
      <vt:lpstr>Fira Sans Ultra-Bold</vt:lpstr>
      <vt:lpstr>Fira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Modèles Théoriques de la GRH</dc:title>
  <cp:lastModifiedBy>BIRAFANE IMANE</cp:lastModifiedBy>
  <cp:revision>7</cp:revision>
  <dcterms:created xsi:type="dcterms:W3CDTF">2006-08-16T00:00:00Z</dcterms:created>
  <dcterms:modified xsi:type="dcterms:W3CDTF">2024-03-28T13:36:07Z</dcterms:modified>
  <dc:identifier>DAGAvvaFmv4</dc:identifier>
</cp:coreProperties>
</file>